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5"/>
  </p:notesMasterIdLst>
  <p:handoutMasterIdLst>
    <p:handoutMasterId r:id="rId196"/>
  </p:handoutMasterIdLst>
  <p:sldIdLst>
    <p:sldId id="1018" r:id="rId5"/>
    <p:sldId id="1033" r:id="rId6"/>
    <p:sldId id="1034" r:id="rId7"/>
    <p:sldId id="1035" r:id="rId8"/>
    <p:sldId id="1036" r:id="rId9"/>
    <p:sldId id="1037" r:id="rId10"/>
    <p:sldId id="1038" r:id="rId11"/>
    <p:sldId id="1039" r:id="rId12"/>
    <p:sldId id="1040" r:id="rId13"/>
    <p:sldId id="1041" r:id="rId14"/>
    <p:sldId id="1042" r:id="rId15"/>
    <p:sldId id="1045" r:id="rId16"/>
    <p:sldId id="1043" r:id="rId17"/>
    <p:sldId id="1074" r:id="rId18"/>
    <p:sldId id="1047" r:id="rId19"/>
    <p:sldId id="1044" r:id="rId20"/>
    <p:sldId id="1046" r:id="rId21"/>
    <p:sldId id="1048" r:id="rId22"/>
    <p:sldId id="1049" r:id="rId23"/>
    <p:sldId id="1073" r:id="rId24"/>
    <p:sldId id="1072" r:id="rId25"/>
    <p:sldId id="1050" r:id="rId26"/>
    <p:sldId id="1051" r:id="rId27"/>
    <p:sldId id="1052" r:id="rId28"/>
    <p:sldId id="1054" r:id="rId29"/>
    <p:sldId id="1053" r:id="rId30"/>
    <p:sldId id="1055" r:id="rId31"/>
    <p:sldId id="1056" r:id="rId32"/>
    <p:sldId id="1057" r:id="rId33"/>
    <p:sldId id="1058" r:id="rId34"/>
    <p:sldId id="1059" r:id="rId35"/>
    <p:sldId id="1061" r:id="rId36"/>
    <p:sldId id="1062" r:id="rId37"/>
    <p:sldId id="1063" r:id="rId38"/>
    <p:sldId id="1064" r:id="rId39"/>
    <p:sldId id="1069" r:id="rId40"/>
    <p:sldId id="1065" r:id="rId41"/>
    <p:sldId id="1066" r:id="rId42"/>
    <p:sldId id="1067" r:id="rId43"/>
    <p:sldId id="1068" r:id="rId44"/>
    <p:sldId id="1070" r:id="rId45"/>
    <p:sldId id="1071" r:id="rId46"/>
    <p:sldId id="256" r:id="rId47"/>
    <p:sldId id="1081" r:id="rId48"/>
    <p:sldId id="1106" r:id="rId49"/>
    <p:sldId id="1107" r:id="rId50"/>
    <p:sldId id="1108" r:id="rId51"/>
    <p:sldId id="1076" r:id="rId52"/>
    <p:sldId id="1077" r:id="rId53"/>
    <p:sldId id="1109" r:id="rId54"/>
    <p:sldId id="1082" r:id="rId55"/>
    <p:sldId id="1110" r:id="rId56"/>
    <p:sldId id="1078" r:id="rId57"/>
    <p:sldId id="1083" r:id="rId58"/>
    <p:sldId id="1079" r:id="rId59"/>
    <p:sldId id="1080" r:id="rId60"/>
    <p:sldId id="1084" r:id="rId61"/>
    <p:sldId id="1085" r:id="rId62"/>
    <p:sldId id="1086" r:id="rId63"/>
    <p:sldId id="1087" r:id="rId64"/>
    <p:sldId id="1088" r:id="rId65"/>
    <p:sldId id="1089" r:id="rId66"/>
    <p:sldId id="1090" r:id="rId67"/>
    <p:sldId id="1091" r:id="rId68"/>
    <p:sldId id="1092" r:id="rId69"/>
    <p:sldId id="1093" r:id="rId70"/>
    <p:sldId id="1094" r:id="rId71"/>
    <p:sldId id="1095" r:id="rId72"/>
    <p:sldId id="1096" r:id="rId73"/>
    <p:sldId id="1097" r:id="rId74"/>
    <p:sldId id="1098" r:id="rId75"/>
    <p:sldId id="1099" r:id="rId76"/>
    <p:sldId id="1100" r:id="rId77"/>
    <p:sldId id="1101" r:id="rId78"/>
    <p:sldId id="1102" r:id="rId79"/>
    <p:sldId id="1103" r:id="rId80"/>
    <p:sldId id="1104" r:id="rId81"/>
    <p:sldId id="1105" r:id="rId82"/>
    <p:sldId id="1111" r:id="rId83"/>
    <p:sldId id="1112" r:id="rId84"/>
    <p:sldId id="1113" r:id="rId85"/>
    <p:sldId id="1114" r:id="rId86"/>
    <p:sldId id="1075" r:id="rId87"/>
    <p:sldId id="922" r:id="rId88"/>
    <p:sldId id="919" r:id="rId89"/>
    <p:sldId id="1019" r:id="rId90"/>
    <p:sldId id="934" r:id="rId91"/>
    <p:sldId id="1020" r:id="rId92"/>
    <p:sldId id="925" r:id="rId93"/>
    <p:sldId id="926" r:id="rId94"/>
    <p:sldId id="927" r:id="rId95"/>
    <p:sldId id="929" r:id="rId96"/>
    <p:sldId id="930" r:id="rId97"/>
    <p:sldId id="931" r:id="rId98"/>
    <p:sldId id="932" r:id="rId99"/>
    <p:sldId id="933" r:id="rId100"/>
    <p:sldId id="935" r:id="rId101"/>
    <p:sldId id="936" r:id="rId102"/>
    <p:sldId id="937" r:id="rId103"/>
    <p:sldId id="938" r:id="rId104"/>
    <p:sldId id="939" r:id="rId105"/>
    <p:sldId id="940" r:id="rId106"/>
    <p:sldId id="941" r:id="rId107"/>
    <p:sldId id="942" r:id="rId108"/>
    <p:sldId id="943" r:id="rId109"/>
    <p:sldId id="944" r:id="rId110"/>
    <p:sldId id="945" r:id="rId111"/>
    <p:sldId id="923" r:id="rId112"/>
    <p:sldId id="1021" r:id="rId113"/>
    <p:sldId id="946" r:id="rId114"/>
    <p:sldId id="947" r:id="rId115"/>
    <p:sldId id="948" r:id="rId116"/>
    <p:sldId id="949" r:id="rId117"/>
    <p:sldId id="953" r:id="rId118"/>
    <p:sldId id="954" r:id="rId119"/>
    <p:sldId id="950" r:id="rId120"/>
    <p:sldId id="951" r:id="rId121"/>
    <p:sldId id="955" r:id="rId122"/>
    <p:sldId id="956" r:id="rId123"/>
    <p:sldId id="957" r:id="rId124"/>
    <p:sldId id="990" r:id="rId125"/>
    <p:sldId id="958" r:id="rId126"/>
    <p:sldId id="959" r:id="rId127"/>
    <p:sldId id="960" r:id="rId128"/>
    <p:sldId id="961" r:id="rId129"/>
    <p:sldId id="962" r:id="rId130"/>
    <p:sldId id="963" r:id="rId131"/>
    <p:sldId id="964" r:id="rId132"/>
    <p:sldId id="965" r:id="rId133"/>
    <p:sldId id="966" r:id="rId134"/>
    <p:sldId id="967" r:id="rId135"/>
    <p:sldId id="968" r:id="rId136"/>
    <p:sldId id="969" r:id="rId137"/>
    <p:sldId id="970" r:id="rId138"/>
    <p:sldId id="989" r:id="rId139"/>
    <p:sldId id="971" r:id="rId140"/>
    <p:sldId id="972" r:id="rId141"/>
    <p:sldId id="973" r:id="rId142"/>
    <p:sldId id="974" r:id="rId143"/>
    <p:sldId id="975" r:id="rId144"/>
    <p:sldId id="977" r:id="rId145"/>
    <p:sldId id="978" r:id="rId146"/>
    <p:sldId id="979" r:id="rId147"/>
    <p:sldId id="980" r:id="rId148"/>
    <p:sldId id="981" r:id="rId149"/>
    <p:sldId id="982" r:id="rId150"/>
    <p:sldId id="983" r:id="rId151"/>
    <p:sldId id="984" r:id="rId152"/>
    <p:sldId id="985" r:id="rId153"/>
    <p:sldId id="986" r:id="rId154"/>
    <p:sldId id="987" r:id="rId155"/>
    <p:sldId id="988" r:id="rId156"/>
    <p:sldId id="991" r:id="rId157"/>
    <p:sldId id="993" r:id="rId158"/>
    <p:sldId id="992" r:id="rId159"/>
    <p:sldId id="994" r:id="rId160"/>
    <p:sldId id="995" r:id="rId161"/>
    <p:sldId id="996" r:id="rId162"/>
    <p:sldId id="997" r:id="rId163"/>
    <p:sldId id="999" r:id="rId164"/>
    <p:sldId id="998" r:id="rId165"/>
    <p:sldId id="1000" r:id="rId166"/>
    <p:sldId id="1001" r:id="rId167"/>
    <p:sldId id="1002" r:id="rId168"/>
    <p:sldId id="1003" r:id="rId169"/>
    <p:sldId id="1004" r:id="rId170"/>
    <p:sldId id="1005" r:id="rId171"/>
    <p:sldId id="1006" r:id="rId172"/>
    <p:sldId id="1025" r:id="rId173"/>
    <p:sldId id="1007" r:id="rId174"/>
    <p:sldId id="1023" r:id="rId175"/>
    <p:sldId id="1024" r:id="rId176"/>
    <p:sldId id="1026" r:id="rId177"/>
    <p:sldId id="1031" r:id="rId178"/>
    <p:sldId id="1008" r:id="rId179"/>
    <p:sldId id="1010" r:id="rId180"/>
    <p:sldId id="1009" r:id="rId181"/>
    <p:sldId id="1012" r:id="rId182"/>
    <p:sldId id="1013" r:id="rId183"/>
    <p:sldId id="1032" r:id="rId184"/>
    <p:sldId id="1014" r:id="rId185"/>
    <p:sldId id="1027" r:id="rId186"/>
    <p:sldId id="1028" r:id="rId187"/>
    <p:sldId id="1022" r:id="rId188"/>
    <p:sldId id="1029" r:id="rId189"/>
    <p:sldId id="1030" r:id="rId190"/>
    <p:sldId id="1015" r:id="rId191"/>
    <p:sldId id="1016" r:id="rId192"/>
    <p:sldId id="1017" r:id="rId193"/>
    <p:sldId id="529" r:id="rId194"/>
  </p:sldIdLst>
  <p:sldSz cx="12192000" cy="6858000"/>
  <p:notesSz cx="6888163" cy="100203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blo Pereira Sa" initials="PPS" lastIdx="1" clrIdx="0">
    <p:extLst>
      <p:ext uri="{19B8F6BF-5375-455C-9EA6-DF929625EA0E}">
        <p15:presenceInfo xmlns:p15="http://schemas.microsoft.com/office/powerpoint/2012/main" userId="S-1-5-21-2915997116-4131603029-1789207793-5905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7"/>
    <a:srgbClr val="D9D9D9"/>
    <a:srgbClr val="4F81BD"/>
    <a:srgbClr val="757171"/>
    <a:srgbClr val="E7E7E7"/>
    <a:srgbClr val="92B000"/>
    <a:srgbClr val="807E7E"/>
    <a:srgbClr val="868686"/>
    <a:srgbClr val="2191CF"/>
    <a:srgbClr val="14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88970" autoAdjust="0"/>
  </p:normalViewPr>
  <p:slideViewPr>
    <p:cSldViewPr snapToGrid="0">
      <p:cViewPr varScale="1">
        <p:scale>
          <a:sx n="90" d="100"/>
          <a:sy n="90" d="100"/>
        </p:scale>
        <p:origin x="416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96" Type="http://schemas.openxmlformats.org/officeDocument/2006/relationships/handoutMaster" Target="handoutMasters/handoutMaster1.xml"/><Relationship Id="rId200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commentAuthors" Target="commentAuthors.xml"/><Relationship Id="rId201" Type="http://schemas.openxmlformats.org/officeDocument/2006/relationships/tableStyles" Target="tableStyle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presProps" Target="presProps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902076" y="1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E24E5C03-0D67-44D9-8722-ED5F168D1213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902076" y="9518650"/>
            <a:ext cx="2984500" cy="501650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CF982FC5-A102-479C-A374-FDA9BBD31F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884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4" tIns="48307" rIns="96614" bIns="48307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1" cy="502755"/>
          </a:xfrm>
          <a:prstGeom prst="rect">
            <a:avLst/>
          </a:prstGeom>
        </p:spPr>
        <p:txBody>
          <a:bodyPr vert="horz" lIns="96614" tIns="48307" rIns="96614" bIns="48307" rtlCol="0"/>
          <a:lstStyle>
            <a:lvl1pPr algn="r">
              <a:defRPr sz="1300"/>
            </a:lvl1pPr>
          </a:lstStyle>
          <a:p>
            <a:fld id="{5C666098-EBF9-4491-944D-2DFA0732A589}" type="datetimeFigureOut">
              <a:rPr lang="pt-BR" smtClean="0"/>
              <a:t>22/12/2020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4" tIns="48307" rIns="96614" bIns="4830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4" tIns="48307" rIns="96614" bIns="48307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4" tIns="48307" rIns="96614" bIns="48307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01699" y="9517547"/>
            <a:ext cx="2984871" cy="502754"/>
          </a:xfrm>
          <a:prstGeom prst="rect">
            <a:avLst/>
          </a:prstGeom>
        </p:spPr>
        <p:txBody>
          <a:bodyPr vert="horz" lIns="96614" tIns="48307" rIns="96614" bIns="48307" rtlCol="0" anchor="b"/>
          <a:lstStyle>
            <a:lvl1pPr algn="r">
              <a:defRPr sz="1300"/>
            </a:lvl1pPr>
          </a:lstStyle>
          <a:p>
            <a:fld id="{BDB02BE3-AC3E-46D9-83A1-A20B05A7C5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6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562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92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4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838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535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595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837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669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431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722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13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954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749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54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61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258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227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990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565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71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79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16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86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594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09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069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813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8344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1491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674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512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447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771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0638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05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341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440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974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849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6283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898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6522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991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866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98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2472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884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1955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8562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8584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607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90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1970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112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70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5028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5508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9682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5660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215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553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9448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2037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8696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4226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309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679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2935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8608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3759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940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6594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941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3521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4439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6792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478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8631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9504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9661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0750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189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8830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54A78-794A-416B-9FD2-F3FC8756B0C2}" type="slidenum">
              <a:rPr lang="es-ES" smtClean="0">
                <a:solidFill>
                  <a:prstClr val="black"/>
                </a:solidFill>
              </a:rPr>
              <a:pPr/>
              <a:t>190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26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02BE3-AC3E-46D9-83A1-A20B05A7C5B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61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DA5188B-4B87-40C5-ACC8-5A955A868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3A824D0E-5E6C-4946-BD11-D3294A840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AC6B184-98F6-473A-9D27-1EEA8107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2B27-3217-4872-9ACC-8FE944B5B0E0}" type="datetime1">
              <a:rPr lang="es-PE" smtClean="0"/>
              <a:t>22/12/2020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CD93318-BCF2-4FF5-9E33-72365B66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EB42DE6-FB3C-4D72-8C8E-2F4496C2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09952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98198E2-D84F-47F8-81F4-22FA5E7C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0028A878-866F-4808-B42B-7CCF0ECD5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2352402-AA56-4B19-BBCF-B8C76371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1D879-B092-4A32-9C34-B6765D8BF3CE}" type="datetime1">
              <a:rPr lang="es-PE" smtClean="0"/>
              <a:t>22/12/2020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3AC54E9-2272-4385-8C72-FEC0D4CF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CB0BEFF-4066-407E-8BA4-A7B778FF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155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7FBAB9DC-3EC6-408C-85A3-3150BDE8B9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247F0365-2754-4593-9939-AC205AEB4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505C2CA-9AB6-415C-B064-BA3BB5FC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96B6-1F0B-477A-99B9-46DB5C593D7B}" type="datetime1">
              <a:rPr lang="es-PE" smtClean="0"/>
              <a:t>22/12/2020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36D3596-8C9C-4BFC-9F07-9AD6DEFE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B1B37EC-6677-4774-A611-C982EE49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45004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482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s multimedia en línea 1" descr="portada">
            <a:hlinkClick r:id="" action="ppaction://media"/>
            <a:extLst>
              <a:ext uri="{FF2B5EF4-FFF2-40B4-BE49-F238E27FC236}">
                <a16:creationId xmlns="" xmlns:a16="http://schemas.microsoft.com/office/drawing/2014/main" id="{EF533441-DE30-2341-8C23-016F6CC4EB15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1588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96CE8A3E-F2D4-7C4B-A2FF-7BCF824C7A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9067" y="783787"/>
            <a:ext cx="2104236" cy="1296473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CCC997D9-0669-D948-AD8A-1E0F7CE02D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992" y="3575050"/>
            <a:ext cx="6767513" cy="1508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4800" b="1" kern="1200" dirty="0" smtClean="0">
                <a:solidFill>
                  <a:srgbClr val="9AAE0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4800" b="1" kern="1200" dirty="0" smtClean="0">
                <a:solidFill>
                  <a:srgbClr val="9AAE0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4800" b="1" kern="1200" dirty="0" smtClean="0">
                <a:solidFill>
                  <a:srgbClr val="9AAE0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s-ES" dirty="0"/>
              <a:t>Título</a:t>
            </a:r>
          </a:p>
          <a:p>
            <a:pPr lvl="0"/>
            <a:r>
              <a:rPr lang="es-ES" dirty="0"/>
              <a:t>presentación año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="" xmlns:a16="http://schemas.microsoft.com/office/drawing/2014/main" id="{5B37BAFD-C172-5645-B52A-C9AC97EC47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325" y="5083175"/>
            <a:ext cx="6767513" cy="3667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smtClean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smtClean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smtClean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smtClean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presentación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="" xmlns:a16="http://schemas.microsoft.com/office/drawing/2014/main" id="{9F8D068F-8E2D-B54A-A23D-E0FB3543BE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325" y="5486464"/>
            <a:ext cx="676751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s-ES" sz="1600" kern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Información adicional</a:t>
            </a:r>
          </a:p>
        </p:txBody>
      </p:sp>
    </p:spTree>
    <p:extLst>
      <p:ext uri="{BB962C8B-B14F-4D97-AF65-F5344CB8AC3E}">
        <p14:creationId xmlns:p14="http://schemas.microsoft.com/office/powerpoint/2010/main" val="22979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 inferior +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="" xmlns:a16="http://schemas.microsoft.com/office/drawing/2014/main" id="{3D0A66B1-9162-A84C-95BD-D90AC9EB652D}"/>
              </a:ext>
            </a:extLst>
          </p:cNvPr>
          <p:cNvCxnSpPr/>
          <p:nvPr userDrawn="1"/>
        </p:nvCxnSpPr>
        <p:spPr>
          <a:xfrm>
            <a:off x="0" y="6560175"/>
            <a:ext cx="12192000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="" xmlns:a16="http://schemas.microsoft.com/office/drawing/2014/main" id="{B9AFBC06-6E9C-0A49-9AFC-D6288D0569EC}"/>
              </a:ext>
            </a:extLst>
          </p:cNvPr>
          <p:cNvSpPr/>
          <p:nvPr userDrawn="1"/>
        </p:nvSpPr>
        <p:spPr>
          <a:xfrm>
            <a:off x="259519" y="6564747"/>
            <a:ext cx="31300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505050"/>
                </a:solidFill>
              </a:rPr>
              <a:t>Nombre Presentación </a:t>
            </a:r>
          </a:p>
        </p:txBody>
      </p:sp>
      <p:sp>
        <p:nvSpPr>
          <p:cNvPr id="17" name="Marcador de número de diapositiva 2">
            <a:extLst>
              <a:ext uri="{FF2B5EF4-FFF2-40B4-BE49-F238E27FC236}">
                <a16:creationId xmlns="" xmlns:a16="http://schemas.microsoft.com/office/drawing/2014/main" id="{1FA7FD56-08FA-1448-9522-D4B3D3D2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200" y="6522858"/>
            <a:ext cx="598170" cy="365125"/>
          </a:xfrm>
          <a:prstGeom prst="rect">
            <a:avLst/>
          </a:prstGeom>
        </p:spPr>
        <p:txBody>
          <a:bodyPr/>
          <a:lstStyle/>
          <a:p>
            <a:fld id="{122868C0-15F9-6446-8284-6EA5930D29A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C4DFCFB-B166-E946-BF16-7899DF7548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96863"/>
            <a:ext cx="5568950" cy="287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400" b="1" kern="1200" dirty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="" xmlns:a16="http://schemas.microsoft.com/office/drawing/2014/main" id="{F8550DA7-D6DA-DF4B-A2AF-43763B56A6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049917"/>
            <a:ext cx="12192000" cy="3514830"/>
          </a:xfrm>
          <a:custGeom>
            <a:avLst/>
            <a:gdLst>
              <a:gd name="connsiteX0" fmla="*/ 12192000 w 12192000"/>
              <a:gd name="connsiteY0" fmla="*/ 0 h 3514830"/>
              <a:gd name="connsiteX1" fmla="*/ 12192000 w 12192000"/>
              <a:gd name="connsiteY1" fmla="*/ 3514830 h 3514830"/>
              <a:gd name="connsiteX2" fmla="*/ 0 w 12192000"/>
              <a:gd name="connsiteY2" fmla="*/ 3514830 h 3514830"/>
              <a:gd name="connsiteX3" fmla="*/ 0 w 12192000"/>
              <a:gd name="connsiteY3" fmla="*/ 2371243 h 3514830"/>
              <a:gd name="connsiteX4" fmla="*/ 145993 w 12192000"/>
              <a:gd name="connsiteY4" fmla="*/ 2414890 h 3514830"/>
              <a:gd name="connsiteX5" fmla="*/ 1490410 w 12192000"/>
              <a:gd name="connsiteY5" fmla="*/ 2543131 h 3514830"/>
              <a:gd name="connsiteX6" fmla="*/ 5415238 w 12192000"/>
              <a:gd name="connsiteY6" fmla="*/ 1437657 h 3514830"/>
              <a:gd name="connsiteX7" fmla="*/ 9466186 w 12192000"/>
              <a:gd name="connsiteY7" fmla="*/ 412831 h 3514830"/>
              <a:gd name="connsiteX8" fmla="*/ 11953976 w 12192000"/>
              <a:gd name="connsiteY8" fmla="*/ 111019 h 3514830"/>
              <a:gd name="connsiteX9" fmla="*/ 12097384 w 12192000"/>
              <a:gd name="connsiteY9" fmla="*/ 50115 h 351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514830">
                <a:moveTo>
                  <a:pt x="12192000" y="0"/>
                </a:moveTo>
                <a:lnTo>
                  <a:pt x="12192000" y="3514830"/>
                </a:lnTo>
                <a:lnTo>
                  <a:pt x="0" y="3514830"/>
                </a:lnTo>
                <a:lnTo>
                  <a:pt x="0" y="2371243"/>
                </a:lnTo>
                <a:lnTo>
                  <a:pt x="145993" y="2414890"/>
                </a:lnTo>
                <a:cubicBezTo>
                  <a:pt x="604242" y="2537005"/>
                  <a:pt x="1066877" y="2585676"/>
                  <a:pt x="1490410" y="2543131"/>
                </a:cubicBezTo>
                <a:cubicBezTo>
                  <a:pt x="2845714" y="2406984"/>
                  <a:pt x="4183569" y="2020029"/>
                  <a:pt x="5415238" y="1437657"/>
                </a:cubicBezTo>
                <a:cubicBezTo>
                  <a:pt x="6654358" y="851902"/>
                  <a:pt x="8099407" y="469174"/>
                  <a:pt x="9466186" y="412831"/>
                </a:cubicBezTo>
                <a:cubicBezTo>
                  <a:pt x="10304730" y="378412"/>
                  <a:pt x="11168022" y="405988"/>
                  <a:pt x="11953976" y="111019"/>
                </a:cubicBezTo>
                <a:cubicBezTo>
                  <a:pt x="12003098" y="92583"/>
                  <a:pt x="12050915" y="72247"/>
                  <a:pt x="12097384" y="50115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/>
              <a:t>Haz </a:t>
            </a:r>
            <a:r>
              <a:rPr lang="es-ES" dirty="0" err="1"/>
              <a:t>click</a:t>
            </a:r>
            <a:r>
              <a:rPr lang="es-ES" dirty="0"/>
              <a:t> en el cuadrado para cambiar la imagen</a:t>
            </a:r>
          </a:p>
          <a:p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93595B66-72D6-3446-88A7-2FBCC3429E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0038" y="1369528"/>
            <a:ext cx="9332912" cy="1985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05050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8" name="Marcador de texto 15">
            <a:extLst>
              <a:ext uri="{FF2B5EF4-FFF2-40B4-BE49-F238E27FC236}">
                <a16:creationId xmlns="" xmlns:a16="http://schemas.microsoft.com/office/drawing/2014/main" id="{38C77855-ACDF-0C47-9D1B-9865501301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0038" y="773664"/>
            <a:ext cx="676751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s-ES" sz="1600" kern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261908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9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orient="horz" pos="4133">
          <p15:clr>
            <a:srgbClr val="FBAE40"/>
          </p15:clr>
        </p15:guide>
        <p15:guide id="4" orient="horz" pos="368">
          <p15:clr>
            <a:srgbClr val="FBAE40"/>
          </p15:clr>
        </p15:guide>
        <p15:guide id="5" pos="39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ar + Subtitular +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cto 14">
            <a:extLst>
              <a:ext uri="{FF2B5EF4-FFF2-40B4-BE49-F238E27FC236}">
                <a16:creationId xmlns="" xmlns:a16="http://schemas.microsoft.com/office/drawing/2014/main" id="{3D0A66B1-9162-A84C-95BD-D90AC9EB652D}"/>
              </a:ext>
            </a:extLst>
          </p:cNvPr>
          <p:cNvCxnSpPr/>
          <p:nvPr userDrawn="1"/>
        </p:nvCxnSpPr>
        <p:spPr>
          <a:xfrm>
            <a:off x="0" y="6560175"/>
            <a:ext cx="12192000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="" xmlns:a16="http://schemas.microsoft.com/office/drawing/2014/main" id="{B9AFBC06-6E9C-0A49-9AFC-D6288D0569EC}"/>
              </a:ext>
            </a:extLst>
          </p:cNvPr>
          <p:cNvSpPr/>
          <p:nvPr userDrawn="1"/>
        </p:nvSpPr>
        <p:spPr>
          <a:xfrm>
            <a:off x="259519" y="6564747"/>
            <a:ext cx="31300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505050"/>
                </a:solidFill>
              </a:rPr>
              <a:t>Nombre Presentación </a:t>
            </a:r>
          </a:p>
        </p:txBody>
      </p:sp>
      <p:sp>
        <p:nvSpPr>
          <p:cNvPr id="17" name="Marcador de número de diapositiva 2">
            <a:extLst>
              <a:ext uri="{FF2B5EF4-FFF2-40B4-BE49-F238E27FC236}">
                <a16:creationId xmlns="" xmlns:a16="http://schemas.microsoft.com/office/drawing/2014/main" id="{1FA7FD56-08FA-1448-9522-D4B3D3D2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7200" y="6522858"/>
            <a:ext cx="598170" cy="365125"/>
          </a:xfrm>
          <a:prstGeom prst="rect">
            <a:avLst/>
          </a:prstGeom>
        </p:spPr>
        <p:txBody>
          <a:bodyPr/>
          <a:lstStyle/>
          <a:p>
            <a:fld id="{122868C0-15F9-6446-8284-6EA5930D29A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C4DFCFB-B166-E946-BF16-7899DF7548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96863"/>
            <a:ext cx="5568950" cy="287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400" b="1" kern="1200" dirty="0">
                <a:solidFill>
                  <a:srgbClr val="505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93595B66-72D6-3446-88A7-2FBCC3429E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0038" y="1369528"/>
            <a:ext cx="8547079" cy="4904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05050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8" name="Marcador de texto 15">
            <a:extLst>
              <a:ext uri="{FF2B5EF4-FFF2-40B4-BE49-F238E27FC236}">
                <a16:creationId xmlns="" xmlns:a16="http://schemas.microsoft.com/office/drawing/2014/main" id="{38C77855-ACDF-0C47-9D1B-9865501301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0038" y="773664"/>
            <a:ext cx="6767513" cy="40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s-ES" sz="16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s-ES" sz="1600" kern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2" name="Forma libre 21">
            <a:extLst>
              <a:ext uri="{FF2B5EF4-FFF2-40B4-BE49-F238E27FC236}">
                <a16:creationId xmlns="" xmlns:a16="http://schemas.microsoft.com/office/drawing/2014/main" id="{720778DB-A2B6-C143-9478-9534CDE62AAE}"/>
              </a:ext>
            </a:extLst>
          </p:cNvPr>
          <p:cNvSpPr/>
          <p:nvPr userDrawn="1"/>
        </p:nvSpPr>
        <p:spPr>
          <a:xfrm rot="20700000">
            <a:off x="9464621" y="2685670"/>
            <a:ext cx="2967186" cy="2233472"/>
          </a:xfrm>
          <a:custGeom>
            <a:avLst/>
            <a:gdLst>
              <a:gd name="connsiteX0" fmla="*/ 2469628 w 2967186"/>
              <a:gd name="connsiteY0" fmla="*/ 38079 h 2233472"/>
              <a:gd name="connsiteX1" fmla="*/ 2913783 w 2967186"/>
              <a:gd name="connsiteY1" fmla="*/ 331981 h 2233472"/>
              <a:gd name="connsiteX2" fmla="*/ 2967186 w 2967186"/>
              <a:gd name="connsiteY2" fmla="*/ 385511 h 2233472"/>
              <a:gd name="connsiteX3" fmla="*/ 2494926 w 2967186"/>
              <a:gd name="connsiteY3" fmla="*/ 2148009 h 2233472"/>
              <a:gd name="connsiteX4" fmla="*/ 2448042 w 2967186"/>
              <a:gd name="connsiteY4" fmla="*/ 2135249 h 2233472"/>
              <a:gd name="connsiteX5" fmla="*/ 1922431 w 2967186"/>
              <a:gd name="connsiteY5" fmla="*/ 1938751 h 2233472"/>
              <a:gd name="connsiteX6" fmla="*/ 1046401 w 2967186"/>
              <a:gd name="connsiteY6" fmla="*/ 2163350 h 2233472"/>
              <a:gd name="connsiteX7" fmla="*/ 457860 w 2967186"/>
              <a:gd name="connsiteY7" fmla="*/ 2177169 h 2233472"/>
              <a:gd name="connsiteX8" fmla="*/ 145403 w 2967186"/>
              <a:gd name="connsiteY8" fmla="*/ 1916408 h 2233472"/>
              <a:gd name="connsiteX9" fmla="*/ 24880 w 2967186"/>
              <a:gd name="connsiteY9" fmla="*/ 1232452 h 2233472"/>
              <a:gd name="connsiteX10" fmla="*/ 417528 w 2967186"/>
              <a:gd name="connsiteY10" fmla="*/ 650055 h 2233472"/>
              <a:gd name="connsiteX11" fmla="*/ 1239237 w 2967186"/>
              <a:gd name="connsiteY11" fmla="*/ 265133 h 2233472"/>
              <a:gd name="connsiteX12" fmla="*/ 2200539 w 2967186"/>
              <a:gd name="connsiteY12" fmla="*/ 755 h 2233472"/>
              <a:gd name="connsiteX13" fmla="*/ 2469628 w 2967186"/>
              <a:gd name="connsiteY13" fmla="*/ 38079 h 223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7186" h="2233472">
                <a:moveTo>
                  <a:pt x="2469628" y="38079"/>
                </a:moveTo>
                <a:cubicBezTo>
                  <a:pt x="2635601" y="93353"/>
                  <a:pt x="2777705" y="203380"/>
                  <a:pt x="2913783" y="331981"/>
                </a:cubicBezTo>
                <a:lnTo>
                  <a:pt x="2967186" y="385511"/>
                </a:lnTo>
                <a:lnTo>
                  <a:pt x="2494926" y="2148009"/>
                </a:lnTo>
                <a:lnTo>
                  <a:pt x="2448042" y="2135249"/>
                </a:lnTo>
                <a:cubicBezTo>
                  <a:pt x="2274098" y="2070755"/>
                  <a:pt x="2124620" y="1924609"/>
                  <a:pt x="1922431" y="1938751"/>
                </a:cubicBezTo>
                <a:cubicBezTo>
                  <a:pt x="1661241" y="1957005"/>
                  <a:pt x="1294764" y="2080304"/>
                  <a:pt x="1046401" y="2163350"/>
                </a:cubicBezTo>
                <a:cubicBezTo>
                  <a:pt x="837852" y="2233136"/>
                  <a:pt x="656249" y="2271881"/>
                  <a:pt x="457860" y="2177169"/>
                </a:cubicBezTo>
                <a:cubicBezTo>
                  <a:pt x="334108" y="2118060"/>
                  <a:pt x="224561" y="2028341"/>
                  <a:pt x="145403" y="1916408"/>
                </a:cubicBezTo>
                <a:cubicBezTo>
                  <a:pt x="7447" y="1721558"/>
                  <a:pt x="-31422" y="1464413"/>
                  <a:pt x="24880" y="1232452"/>
                </a:cubicBezTo>
                <a:cubicBezTo>
                  <a:pt x="81181" y="1000492"/>
                  <a:pt x="214230" y="775291"/>
                  <a:pt x="417528" y="650055"/>
                </a:cubicBezTo>
                <a:cubicBezTo>
                  <a:pt x="662362" y="499376"/>
                  <a:pt x="966812" y="360406"/>
                  <a:pt x="1239237" y="265133"/>
                </a:cubicBezTo>
                <a:cubicBezTo>
                  <a:pt x="1575110" y="147733"/>
                  <a:pt x="1845039" y="16340"/>
                  <a:pt x="2200539" y="755"/>
                </a:cubicBezTo>
                <a:cubicBezTo>
                  <a:pt x="2297689" y="-3507"/>
                  <a:pt x="2386642" y="10442"/>
                  <a:pt x="2469628" y="38079"/>
                </a:cubicBezTo>
                <a:close/>
              </a:path>
            </a:pathLst>
          </a:custGeom>
          <a:solidFill>
            <a:srgbClr val="6785C1"/>
          </a:solidFill>
          <a:ln w="684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s-ES">
              <a:solidFill>
                <a:srgbClr val="6785C1"/>
              </a:solidFill>
            </a:endParaRPr>
          </a:p>
        </p:txBody>
      </p:sp>
      <p:sp>
        <p:nvSpPr>
          <p:cNvPr id="23" name="Forma libre 22">
            <a:extLst>
              <a:ext uri="{FF2B5EF4-FFF2-40B4-BE49-F238E27FC236}">
                <a16:creationId xmlns="" xmlns:a16="http://schemas.microsoft.com/office/drawing/2014/main" id="{877EF4C6-4B71-574D-80FF-3A7E18AAE3D0}"/>
              </a:ext>
            </a:extLst>
          </p:cNvPr>
          <p:cNvSpPr/>
          <p:nvPr userDrawn="1"/>
        </p:nvSpPr>
        <p:spPr>
          <a:xfrm>
            <a:off x="8261594" y="3883415"/>
            <a:ext cx="3930406" cy="2676761"/>
          </a:xfrm>
          <a:custGeom>
            <a:avLst/>
            <a:gdLst>
              <a:gd name="connsiteX0" fmla="*/ 3930406 w 3930406"/>
              <a:gd name="connsiteY0" fmla="*/ 0 h 2676761"/>
              <a:gd name="connsiteX1" fmla="*/ 3930406 w 3930406"/>
              <a:gd name="connsiteY1" fmla="*/ 2676761 h 2676761"/>
              <a:gd name="connsiteX2" fmla="*/ 574433 w 3930406"/>
              <a:gd name="connsiteY2" fmla="*/ 2676761 h 2676761"/>
              <a:gd name="connsiteX3" fmla="*/ 485180 w 3930406"/>
              <a:gd name="connsiteY3" fmla="*/ 2635168 h 2676761"/>
              <a:gd name="connsiteX4" fmla="*/ 14485 w 3930406"/>
              <a:gd name="connsiteY4" fmla="*/ 2119410 h 2676761"/>
              <a:gd name="connsiteX5" fmla="*/ 449906 w 3930406"/>
              <a:gd name="connsiteY5" fmla="*/ 1316856 h 2676761"/>
              <a:gd name="connsiteX6" fmla="*/ 1390707 w 3930406"/>
              <a:gd name="connsiteY6" fmla="*/ 1057054 h 2676761"/>
              <a:gd name="connsiteX7" fmla="*/ 3020824 w 3930406"/>
              <a:gd name="connsiteY7" fmla="*/ 502598 h 2676761"/>
              <a:gd name="connsiteX8" fmla="*/ 3649714 w 3930406"/>
              <a:gd name="connsiteY8" fmla="*/ 156181 h 267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0406" h="2676761">
                <a:moveTo>
                  <a:pt x="3930406" y="0"/>
                </a:moveTo>
                <a:lnTo>
                  <a:pt x="3930406" y="2676761"/>
                </a:lnTo>
                <a:lnTo>
                  <a:pt x="574433" y="2676761"/>
                </a:lnTo>
                <a:lnTo>
                  <a:pt x="485180" y="2635168"/>
                </a:lnTo>
                <a:cubicBezTo>
                  <a:pt x="265015" y="2517101"/>
                  <a:pt x="69989" y="2355117"/>
                  <a:pt x="14485" y="2119410"/>
                </a:cubicBezTo>
                <a:cubicBezTo>
                  <a:pt x="-60296" y="1801435"/>
                  <a:pt x="164910" y="1476919"/>
                  <a:pt x="449906" y="1316856"/>
                </a:cubicBezTo>
                <a:cubicBezTo>
                  <a:pt x="734904" y="1156792"/>
                  <a:pt x="1069525" y="1118240"/>
                  <a:pt x="1390707" y="1057054"/>
                </a:cubicBezTo>
                <a:cubicBezTo>
                  <a:pt x="1957306" y="949080"/>
                  <a:pt x="2506002" y="762460"/>
                  <a:pt x="3020824" y="502598"/>
                </a:cubicBezTo>
                <a:cubicBezTo>
                  <a:pt x="3234442" y="394770"/>
                  <a:pt x="3441642" y="274593"/>
                  <a:pt x="3649714" y="156181"/>
                </a:cubicBezTo>
                <a:close/>
              </a:path>
            </a:pathLst>
          </a:custGeom>
          <a:solidFill>
            <a:srgbClr val="9AAE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4217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189">
          <p15:clr>
            <a:srgbClr val="FBAE40"/>
          </p15:clr>
        </p15:guide>
        <p15:guide id="2" orient="horz" pos="187">
          <p15:clr>
            <a:srgbClr val="FBAE40"/>
          </p15:clr>
        </p15:guide>
        <p15:guide id="3" orient="horz" pos="4133">
          <p15:clr>
            <a:srgbClr val="FBAE40"/>
          </p15:clr>
        </p15:guide>
        <p15:guide id="4" orient="horz" pos="368">
          <p15:clr>
            <a:srgbClr val="FBAE40"/>
          </p15:clr>
        </p15:guide>
        <p15:guide id="5" pos="39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63D6734-637B-4654-A25C-FFE3D085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CE5C459-DB7C-4A78-A2F2-99375739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F1C8E7B-6F83-4E8F-9F01-005855C6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DB42-7CD9-4DDC-A523-7FC296AB1BDB}" type="datetime1">
              <a:rPr lang="es-PE" smtClean="0"/>
              <a:t>22/12/2020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1C5CE22-E908-49D5-82FF-61A168CA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31D3D65-8A15-4C79-BEB3-DBBB5EB9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5002" y="6555130"/>
            <a:ext cx="2743200" cy="365125"/>
          </a:xfrm>
        </p:spPr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8">
            <a:extLst>
              <a:ext uri="{FF2B5EF4-FFF2-40B4-BE49-F238E27FC236}">
                <a16:creationId xmlns="" xmlns:a16="http://schemas.microsoft.com/office/drawing/2014/main" id="{28CB2967-5FF6-49CF-93EB-7DE37D6C0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661" y="254799"/>
            <a:ext cx="1435894" cy="7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27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1FD627-CC65-44B2-9559-61272ECB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783A8BF-391F-4ACF-8D9F-38A19C801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73CC634-E2C4-469A-B937-A1CC1256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38C4B-6FFA-4182-9E4F-3C1F070187B3}" type="datetime1">
              <a:rPr lang="es-PE" smtClean="0"/>
              <a:t>22/12/2020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840D036-E558-4653-AE02-2C880B7F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65C2B8F-9899-4DE7-BAC2-87727244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24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6F0CBD-56D6-4A99-A89F-AE3E4557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D563096-B77E-4C91-A3BC-037C284A2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B5A3BC98-5775-42B9-B148-2A50C64FE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85EA9C6-D66B-495E-A270-4A975944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2381-30DD-4292-B1CF-6D42DCFDCCE6}" type="datetime1">
              <a:rPr lang="es-PE" smtClean="0"/>
              <a:t>22/12/2020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721DB0C-E8DF-4701-ADD8-6A278D92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E30D1E58-6E5B-407A-A265-620710DA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386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8956B99-03F6-4725-B2AC-A48A5BC1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A1AE10D-568F-41C6-B69B-67FBF19DD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E10F6255-AA55-46E2-B498-758B34688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EE42851-1CC3-48CF-9EEA-F833213E0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D5C0EC42-B326-4555-9AD3-C58238854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9AA56E78-096E-4A08-8CCE-5DDC5609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8509-5542-416C-9793-CF1CD90D8020}" type="datetime1">
              <a:rPr lang="es-PE" smtClean="0"/>
              <a:t>22/12/2020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966E4B2D-37A7-46E2-850A-BBACCEDF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01E9BFAD-2E5C-4C3F-9174-AAF8E2DD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8110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C170B66-9019-4544-9FF8-4BE97C3B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CB36F51-C601-49E3-86FE-D309FD7C8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FCD9-DC91-4958-9AFA-B14A36E088E1}" type="datetime1">
              <a:rPr lang="es-PE" smtClean="0"/>
              <a:t>22/12/2020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2D9F246-FC43-44CB-B199-7F8765F6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D2050A1C-C76A-4CBA-95BC-68E58541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338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E4DE5B2A-E319-431C-AA6D-31D1D85F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629E-5CA5-41F4-96E6-8774E29ECC5E}" type="datetime1">
              <a:rPr lang="es-PE" smtClean="0"/>
              <a:t>22/12/2020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C655025B-1DB2-4D61-B691-8CE484EF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AA4A406F-BDC3-4083-9DC9-55633A52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8803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B3D152F-97E9-461E-8345-16D40601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8583DC4-AEE6-4FEA-8411-6499EABD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A5B6703F-4641-4B12-A72A-DA3A87FD0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B2F95956-ACBA-40E3-AE51-8EF5FE33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FBFF-EACA-4081-AF7D-D429E6CE20D8}" type="datetime1">
              <a:rPr lang="es-PE" smtClean="0"/>
              <a:t>22/12/2020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746D95C2-CA59-4B85-934E-579B2E1F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947AB22-C04C-4E1D-B386-4EBBF53DD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828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7BDDAC7-E113-47C5-9D64-110A4D4C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12DD8577-FDED-4770-BC79-FA230D652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978A067-1641-4344-A5CD-39A4CB16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7FA17B-608A-47C9-B439-B6507C23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B337B-076C-4856-B3BB-CD45A67A3F32}" type="datetime1">
              <a:rPr lang="es-PE" smtClean="0"/>
              <a:t>22/12/2020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54DAC25D-AD6A-4856-B0B5-8C6FDE15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609C598F-D112-4D3E-8609-29F4EBC1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952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CD7FFD94-9CF4-4725-B5B7-73961418A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CE633A9-0BEC-4D78-9897-FD2A1E443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E648CA2-0250-4566-A4BE-B81F7E86F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9294F-73C5-41D5-A004-4C5EC61225DA}" type="datetime1">
              <a:rPr lang="es-PE" smtClean="0"/>
              <a:t>22/12/2020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2B1F2D3-AF45-4546-96AA-83C12486A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3C59E72-178E-4908-8141-DEEC6F1EE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98498" y="65551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92B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2FC8D46-CB65-4A94-8FC9-8F8309E1FA65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755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G"/><Relationship Id="rId4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4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4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24484168-C0FD-FE49-91E0-D5C0C77926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2992" y="3575050"/>
            <a:ext cx="8644080" cy="1508125"/>
          </a:xfrm>
        </p:spPr>
        <p:txBody>
          <a:bodyPr anchor="t"/>
          <a:lstStyle/>
          <a:p>
            <a:r>
              <a:rPr lang="es-ES" dirty="0" smtClean="0">
                <a:cs typeface="Arial"/>
              </a:rPr>
              <a:t>				Angular2+</a:t>
            </a:r>
            <a:endParaRPr lang="es-ES" dirty="0">
              <a:cs typeface="Arial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DE567C31-BD61-074C-8E3B-61FC43B1A6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t"/>
          <a:lstStyle/>
          <a:p>
            <a:r>
              <a:rPr lang="es-ES" dirty="0">
                <a:latin typeface="Arial"/>
                <a:cs typeface="Arial"/>
              </a:rPr>
              <a:t>Operação: </a:t>
            </a:r>
            <a:r>
              <a:rPr lang="es-ES" dirty="0" smtClean="0">
                <a:latin typeface="Arial"/>
                <a:cs typeface="Arial"/>
              </a:rPr>
              <a:t>Bradesco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6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15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120" y="0"/>
            <a:ext cx="1938856" cy="11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100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971" y="1417712"/>
            <a:ext cx="6342324" cy="53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101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98" y="1942528"/>
            <a:ext cx="9269173" cy="449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102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46" y="1855245"/>
            <a:ext cx="9575321" cy="46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8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103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0382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09" y="2561056"/>
            <a:ext cx="91154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104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680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3" y="2388168"/>
            <a:ext cx="109442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1</a:t>
            </a:r>
            <a:endParaRPr lang="pt-BR" sz="2800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46171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das dependências</a:t>
            </a:r>
            <a:br>
              <a:rPr lang="pt-B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Ambiente de Desenvolvimento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7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106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680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746" y="1544127"/>
            <a:ext cx="7253250" cy="51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2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107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1874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4142"/>
            <a:ext cx="12192000" cy="55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0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>		           Mas afinal, o que é TypeScript e para que é utilizado?</a:t>
            </a:r>
          </a:p>
          <a:p>
            <a:pPr algn="l">
              <a:lnSpc>
                <a:spcPct val="200000"/>
              </a:lnSpc>
            </a:pPr>
            <a:endParaRPr lang="pt-BR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> Como já dito anteriormente, TypeScript é uma linguagem da Microsoft, a mesma é baseada em JavaScript, ela é um superset da mesma, ou seja, se conserva todas as funcionalidades do JavaScript porém é adicionado uma série de melhorias, como tipagem estática, recursos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que melhor suportam o uso da Programação Orientada a Objetos, A POO sempre foi um problema ao ser aplicada em JavaScript, devido a sua sintaxe não permitir escrever classes, por exemplo, de forma tão clara, além da fraca tipagem de </a:t>
            </a: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>dados, Ou seja, é possível no TypeScript declarar de forma mais clara e literal as Classes, Interfaces, criar Construtores  e etc.</a:t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108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>
                <a:solidFill>
                  <a:schemeClr val="bg1"/>
                </a:solidFill>
              </a:rPr>
              <a:t>	</a:t>
            </a:r>
            <a:r>
              <a:rPr lang="pt-BR" sz="2400" dirty="0" smtClean="0">
                <a:solidFill>
                  <a:schemeClr val="bg1"/>
                </a:solidFill>
              </a:rPr>
              <a:t>	   </a:t>
            </a:r>
            <a:r>
              <a:rPr lang="pt-BR" sz="2400" dirty="0" smtClean="0">
                <a:solidFill>
                  <a:srgbClr val="FFFF00"/>
                </a:solidFill>
              </a:rPr>
              <a:t>TypeScript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157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010074FC-9B68-3646-B02A-B26BBDF4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109</a:t>
            </a:fld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6DD65D5-0473-364F-B99D-09E6BD0CC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 smtClean="0"/>
              <a:t>TypeScript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5B541BAC-34A5-7F4B-A7EA-9A7BD1A2A0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1369528"/>
            <a:ext cx="8926102" cy="49042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Mas afinal, o que é TypeScript e para que é utilizado?</a:t>
            </a:r>
          </a:p>
          <a:p>
            <a:pPr>
              <a:lnSpc>
                <a:spcPct val="200000"/>
              </a:lnSpc>
            </a:pPr>
            <a:endParaRPr lang="pt-BR" sz="1600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pPr>
              <a:lnSpc>
                <a:spcPct val="200000"/>
              </a:lnSpc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 Como já dito anteriormente, TypeScript é uma linguagem da Microsoft, a mesma é baseada em JavaScript, ela é um superset da mesma, ou seja, se conserva todas as funcionalidades do JavaScript porém é adicionado uma série de melhorias, como tipagem estática, recursos que melhor suportam o uso da Programação Orientada a Objetos, A POO sempre foi um problema ao ser aplicada em JavaScript, devido a sua sintaxe não permitir escrever classes, por exemplo, de forma tão clara, além da fraca tipagem de dados, Ou seja, é possível no TypeScript declarar de forma mais clara e literal as Classes, Interfaces, criar Construtores  e etc.</a:t>
            </a:r>
            <a:endParaRPr lang="es-ES" sz="1600" dirty="0">
              <a:latin typeface="Aril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4ED7EA5A-0F29-C044-986B-78AE88DEB4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 smtClean="0"/>
              <a:t>Desmistificando</a:t>
            </a:r>
            <a:r>
              <a:rPr lang="es-ES" dirty="0" smtClean="0"/>
              <a:t> o </a:t>
            </a:r>
            <a:r>
              <a:rPr lang="es-ES" dirty="0" err="1" smtClean="0"/>
              <a:t>TypeScript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50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110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1874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45" y="2119693"/>
            <a:ext cx="93821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111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874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0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62" y="1928812"/>
            <a:ext cx="97440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2</a:t>
            </a:r>
            <a:endParaRPr lang="pt-BR" sz="2800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112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e Templates</a:t>
            </a:r>
          </a:p>
        </p:txBody>
      </p:sp>
    </p:spTree>
    <p:extLst>
      <p:ext uri="{BB962C8B-B14F-4D97-AF65-F5344CB8AC3E}">
        <p14:creationId xmlns:p14="http://schemas.microsoft.com/office/powerpoint/2010/main" val="1395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113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0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114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020" y="1367883"/>
            <a:ext cx="7566980" cy="447294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4515" y="5934670"/>
            <a:ext cx="1197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Acima podemos verificar um componente criado com o Angular CLI, são criados 4 arquivos. Adiante Discutiremos a responsabilidade de cada e seus detalhes.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" y="1367883"/>
            <a:ext cx="4644100" cy="44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5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115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0" y="1554694"/>
            <a:ext cx="119781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.</a:t>
            </a:r>
            <a:r>
              <a:rPr lang="pt-BR" sz="24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&gt;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responsável pela estilização do componente.</a:t>
            </a:r>
          </a:p>
          <a:p>
            <a:endParaRPr lang="pt-BR" sz="2400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.</a:t>
            </a:r>
            <a:r>
              <a:rPr lang="pt-BR" sz="24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é responsável pela </a:t>
            </a:r>
            <a:r>
              <a:rPr lang="pt-BR" sz="2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Componente, onde será descrito as </a:t>
            </a:r>
            <a:r>
              <a:rPr lang="pt-BR" sz="2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HTML, declarado os seletores dos componentes do Angular, Diretivas e etc.</a:t>
            </a:r>
          </a:p>
          <a:p>
            <a:endParaRPr lang="pt-BR" sz="2400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*</a:t>
            </a:r>
            <a:r>
              <a:rPr lang="pt-BR" sz="24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component.ts</a:t>
            </a:r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onde faremos a lógica no TypeScript, onde teremos nossas funções, variáveis e </a:t>
            </a:r>
            <a:r>
              <a:rPr lang="pt-BR" sz="2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qual pode ser acionada posteriormente no Arquivo .</a:t>
            </a:r>
            <a:r>
              <a:rPr lang="pt-BR" sz="24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 *</a:t>
            </a:r>
            <a:r>
              <a:rPr lang="pt-BR" sz="24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componente.spec.ts</a:t>
            </a:r>
            <a:r>
              <a:rPr lang="pt-BR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o arquivo onde descreveremos os nossos testes.</a:t>
            </a: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* Discutiremos em detalhe todos estes arquivos.</a:t>
            </a:r>
            <a:endParaRPr lang="pt-BR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0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116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0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117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332"/>
            <a:ext cx="7739274" cy="574243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007098" y="1261872"/>
            <a:ext cx="303580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São nos Módulos onde os Componentes são declarados, os Serviços </a:t>
            </a:r>
            <a:r>
              <a:rPr lang="pt-BR" dirty="0" err="1" smtClean="0">
                <a:solidFill>
                  <a:schemeClr val="accent6">
                    <a:lumMod val="75000"/>
                  </a:schemeClr>
                </a:solidFill>
              </a:rPr>
              <a:t>etc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, e organizando a aplicação em módulos ganhamos em performance, melhor manutenção dentre vários </a:t>
            </a:r>
            <a:r>
              <a:rPr lang="pt-BR" smtClean="0">
                <a:solidFill>
                  <a:schemeClr val="accent6">
                    <a:lumMod val="75000"/>
                  </a:schemeClr>
                </a:solidFill>
              </a:rPr>
              <a:t>outros aspectos.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6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118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1698" cy="688595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942" y="0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6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498498" y="6555130"/>
            <a:ext cx="3239470" cy="442576"/>
          </a:xfrm>
        </p:spPr>
        <p:txBody>
          <a:bodyPr/>
          <a:lstStyle/>
          <a:p>
            <a:fld id="{B2FC8D46-CB65-4A94-8FC9-8F8309E1FA65}" type="slidenum">
              <a:rPr lang="es-PE" smtClean="0"/>
              <a:t>119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60" y="0"/>
            <a:ext cx="2843340" cy="169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Formulários</a:t>
            </a:r>
          </a:p>
        </p:txBody>
      </p:sp>
    </p:spTree>
    <p:extLst>
      <p:ext uri="{BB962C8B-B14F-4D97-AF65-F5344CB8AC3E}">
        <p14:creationId xmlns:p14="http://schemas.microsoft.com/office/powerpoint/2010/main" val="74996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120</a:t>
            </a:fld>
            <a:endParaRPr lang="es-PE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46" y="1855245"/>
            <a:ext cx="9575321" cy="460921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58510" cy="13953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3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772401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</a:p>
        </p:txBody>
      </p:sp>
    </p:spTree>
    <p:extLst>
      <p:ext uri="{BB962C8B-B14F-4D97-AF65-F5344CB8AC3E}">
        <p14:creationId xmlns:p14="http://schemas.microsoft.com/office/powerpoint/2010/main" val="12021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122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0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123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"/>
            <a:ext cx="10958510" cy="13952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37" y="1420628"/>
            <a:ext cx="8046911" cy="54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124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50889" cy="13953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7" y="1766877"/>
            <a:ext cx="10447925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125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2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126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127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128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"/>
            <a:ext cx="10958510" cy="13952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43" y="1395316"/>
            <a:ext cx="8176969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129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60"/>
            <a:ext cx="12192000" cy="136128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5100"/>
            <a:ext cx="12192000" cy="25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4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28" y="-1"/>
            <a:ext cx="9431872" cy="68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130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8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131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132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133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540"/>
            <a:ext cx="12192000" cy="139797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870" y="-25540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6" y="1372431"/>
            <a:ext cx="9903757" cy="54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134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4</a:t>
            </a:r>
            <a:endParaRPr lang="pt-BR" sz="2800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Diretivas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1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136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1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137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10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88" y="1604581"/>
            <a:ext cx="114395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138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10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395316"/>
            <a:ext cx="8567928" cy="377388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68" y="5096022"/>
            <a:ext cx="7635240" cy="17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7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139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10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" y="2071687"/>
            <a:ext cx="10772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1" y="-6207"/>
            <a:ext cx="6187440" cy="686420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6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140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10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8019"/>
            <a:ext cx="12118820" cy="30538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681833"/>
            <a:ext cx="12192000" cy="21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141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"/>
            <a:ext cx="12192000" cy="12981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0367"/>
            <a:ext cx="12192000" cy="207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142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"/>
            <a:ext cx="12192000" cy="12981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0367"/>
            <a:ext cx="12192000" cy="207767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224"/>
            <a:ext cx="12192000" cy="197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143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144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848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4876"/>
            <a:ext cx="12192000" cy="56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145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205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3" y="1320587"/>
            <a:ext cx="9713976" cy="54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146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205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10" y="1320586"/>
            <a:ext cx="6537329" cy="55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4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147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6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148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762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7627"/>
            <a:ext cx="12192000" cy="552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149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822"/>
            <a:ext cx="12192000" cy="36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7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150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188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8860"/>
            <a:ext cx="12192000" cy="54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8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151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152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153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</a:t>
            </a:r>
            <a:r>
              <a:rPr lang="pt-BR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154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155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1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156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157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705975" cy="11239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462" y="2443162"/>
            <a:ext cx="86010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158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"/>
            <a:ext cx="9725025" cy="10953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05" y="1459255"/>
            <a:ext cx="89058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0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159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9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</a:t>
            </a:r>
            <a:r>
              <a:rPr lang="pt-BR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160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Roteamento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5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161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162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"/>
            <a:ext cx="9956800" cy="11756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91" y="2525487"/>
            <a:ext cx="10160541" cy="242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163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1611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641" y="2017486"/>
            <a:ext cx="6080477" cy="4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164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1611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273" y="2089829"/>
            <a:ext cx="69056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165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1611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112" y="3109912"/>
            <a:ext cx="65817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166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1611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880" y="1628094"/>
            <a:ext cx="67913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167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1611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319" y="1395316"/>
            <a:ext cx="77819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168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169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4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4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170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171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172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173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</a:t>
            </a:r>
            <a:r>
              <a:rPr lang="pt-BR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174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Formulários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175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176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"/>
            <a:ext cx="9846244" cy="1395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987" y="1411433"/>
            <a:ext cx="7135813" cy="506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177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46244" cy="123371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619" y="1937883"/>
            <a:ext cx="84296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178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179</a:t>
            </a:fld>
            <a:endParaRPr lang="es-PE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1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462" y="-6207"/>
            <a:ext cx="7955280" cy="68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8</a:t>
            </a:r>
            <a:endParaRPr lang="pt-BR" sz="2800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180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85185" y="6125689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com o Servidor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181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9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182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7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183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12" y="2476500"/>
            <a:ext cx="83343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6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184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185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5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3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186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187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188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189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19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fieldset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4"/>
          <a:stretch/>
        </p:blipFill>
        <p:spPr>
          <a:xfrm>
            <a:off x="-48683" y="-17435"/>
            <a:ext cx="12234571" cy="6875435"/>
          </a:xfrm>
          <a:prstGeom prst="rect">
            <a:avLst/>
          </a:prstGeom>
        </p:spPr>
      </p:pic>
      <p:sp>
        <p:nvSpPr>
          <p:cNvPr id="11" name="Retângulo"/>
          <p:cNvSpPr/>
          <p:nvPr/>
        </p:nvSpPr>
        <p:spPr>
          <a:xfrm>
            <a:off x="-48683" y="-2924"/>
            <a:ext cx="12234571" cy="6876000"/>
          </a:xfrm>
          <a:prstGeom prst="rect">
            <a:avLst/>
          </a:prstGeom>
          <a:gradFill flip="none" rotWithShape="1">
            <a:gsLst>
              <a:gs pos="0">
                <a:srgbClr val="A9AF46"/>
              </a:gs>
              <a:gs pos="99000">
                <a:schemeClr val="tx1">
                  <a:lumMod val="65000"/>
                  <a:lumOff val="35000"/>
                  <a:alpha val="6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>
            <a:miter lim="400000"/>
          </a:ln>
        </p:spPr>
        <p:txBody>
          <a:bodyPr lIns="65024" tIns="65024" rIns="65024" bIns="65024" anchor="ctr"/>
          <a:lstStyle/>
          <a:p>
            <a:pPr defTabSz="2438339">
              <a:defRPr sz="9600"/>
            </a:pPr>
            <a:endParaRPr sz="4800">
              <a:solidFill>
                <a:srgbClr val="FFFFFF"/>
              </a:solidFill>
            </a:endParaRPr>
          </a:p>
        </p:txBody>
      </p:sp>
      <p:sp>
        <p:nvSpPr>
          <p:cNvPr id="8" name="3 CuadroTexto"/>
          <p:cNvSpPr txBox="1"/>
          <p:nvPr/>
        </p:nvSpPr>
        <p:spPr>
          <a:xfrm>
            <a:off x="338455" y="4285515"/>
            <a:ext cx="4926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t>everis</a:t>
            </a:r>
            <a:endParaRPr lang="es-ES" sz="5400" b="1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Rectángulo 166"/>
          <p:cNvSpPr/>
          <p:nvPr/>
        </p:nvSpPr>
        <p:spPr>
          <a:xfrm>
            <a:off x="338455" y="6242050"/>
            <a:ext cx="3693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Copyright </a:t>
            </a:r>
            <a:r>
              <a:rPr lang="de-DE" sz="1100">
                <a:solidFill>
                  <a:schemeClr val="bg1"/>
                </a:solidFill>
                <a:latin typeface="Century Gothic" panose="020B0502020202020204" pitchFamily="34" charset="0"/>
              </a:rPr>
              <a:t>© </a:t>
            </a:r>
            <a:r>
              <a:rPr lang="de-DE" sz="1100" smtClean="0">
                <a:solidFill>
                  <a:schemeClr val="bg1"/>
                </a:solidFill>
                <a:latin typeface="Century Gothic" panose="020B0502020202020204" pitchFamily="34" charset="0"/>
              </a:rPr>
              <a:t>2020</a:t>
            </a:r>
            <a:endParaRPr lang="es-ES_tradnl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ángulo 167"/>
          <p:cNvSpPr/>
          <p:nvPr/>
        </p:nvSpPr>
        <p:spPr>
          <a:xfrm>
            <a:off x="338455" y="5934954"/>
            <a:ext cx="3693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u="sng">
                <a:solidFill>
                  <a:schemeClr val="bg1"/>
                </a:solidFill>
                <a:latin typeface="Century Gothic" panose="020B0502020202020204" pitchFamily="34" charset="0"/>
              </a:rPr>
              <a:t>everis.com.br</a:t>
            </a:r>
            <a:endParaRPr lang="es-ES_tradnl" sz="1200" u="sng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Marcador de texto 5"/>
          <p:cNvSpPr txBox="1">
            <a:spLocks/>
          </p:cNvSpPr>
          <p:nvPr/>
        </p:nvSpPr>
        <p:spPr>
          <a:xfrm>
            <a:off x="338455" y="4940002"/>
            <a:ext cx="6654016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Consulting, Transformation, Technology and Operations 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xmlns="" id="{2C7B7E57-2B81-4D58-BEC5-9D8A4EB3B908}"/>
              </a:ext>
            </a:extLst>
          </p:cNvPr>
          <p:cNvSpPr txBox="1"/>
          <p:nvPr/>
        </p:nvSpPr>
        <p:spPr>
          <a:xfrm>
            <a:off x="4851840" y="2369014"/>
            <a:ext cx="2885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solidFill>
                  <a:schemeClr val="bg1"/>
                </a:solidFill>
                <a:latin typeface="Century Gothic" panose="020B0502020202020204" pitchFamily="34" charset="0"/>
                <a:ea typeface="Century Gothic" charset="0"/>
                <a:cs typeface="Century Gothic" charset="0"/>
              </a:rPr>
              <a:t>Obrigado</a:t>
            </a:r>
            <a:endParaRPr lang="es-ES" sz="5400" b="1" dirty="0">
              <a:solidFill>
                <a:schemeClr val="bg1"/>
              </a:solidFill>
              <a:latin typeface="Century Gothic" panose="020B0502020202020204" pitchFamily="34" charset="0"/>
              <a:ea typeface="Century Gothic" charset="0"/>
              <a:cs typeface="Century Gothic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119" y="249853"/>
            <a:ext cx="1611903" cy="10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310AA7E4-CF6D-4540-897B-4C5E9EF97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1D41F1F-BA72-4883-B097-9F07A254C335}"/>
              </a:ext>
            </a:extLst>
          </p:cNvPr>
          <p:cNvSpPr txBox="1"/>
          <p:nvPr/>
        </p:nvSpPr>
        <p:spPr>
          <a:xfrm>
            <a:off x="476588" y="5582163"/>
            <a:ext cx="50289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2800" b="1">
                <a:gradFill>
                  <a:gsLst>
                    <a:gs pos="50000">
                      <a:srgbClr val="00ABBD"/>
                    </a:gs>
                    <a:gs pos="0">
                      <a:srgbClr val="1478FF"/>
                    </a:gs>
                    <a:gs pos="100000">
                      <a:srgbClr val="9AAE04"/>
                    </a:gs>
                  </a:gsLst>
                  <a:lin ang="0" scaled="0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fontAlgn="t"/>
            <a:r>
              <a:rPr lang="pt-BR" dirty="0" smtClean="0"/>
              <a:t>Conceitos Base</a:t>
            </a:r>
            <a:endParaRPr lang="pt-BR" dirty="0"/>
          </a:p>
          <a:p>
            <a:r>
              <a:rPr lang="pt-BR" dirty="0" smtClean="0"/>
              <a:t>HTML, CSS e Java Script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5F7E2B6F-6578-4209-ADB2-1F858F64010C}"/>
              </a:ext>
            </a:extLst>
          </p:cNvPr>
          <p:cNvSpPr txBox="1"/>
          <p:nvPr/>
        </p:nvSpPr>
        <p:spPr>
          <a:xfrm>
            <a:off x="10426206" y="576335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2000" b="1" dirty="0">
                <a:solidFill>
                  <a:srgbClr val="505050"/>
                </a:solidFill>
              </a:rPr>
              <a:t>Bradesco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4027826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20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99" y="-6207"/>
            <a:ext cx="8563443" cy="68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4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Formatação</a:t>
            </a:r>
          </a:p>
        </p:txBody>
      </p:sp>
    </p:spTree>
    <p:extLst>
      <p:ext uri="{BB962C8B-B14F-4D97-AF65-F5344CB8AC3E}">
        <p14:creationId xmlns:p14="http://schemas.microsoft.com/office/powerpoint/2010/main" val="28191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8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22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144882" cy="684350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064" y="325046"/>
            <a:ext cx="6190754" cy="58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2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23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4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24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798" y="-1"/>
            <a:ext cx="5393213" cy="68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iFrame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5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3509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26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27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Listas</a:t>
            </a:r>
          </a:p>
        </p:txBody>
      </p:sp>
    </p:spTree>
    <p:extLst>
      <p:ext uri="{BB962C8B-B14F-4D97-AF65-F5344CB8AC3E}">
        <p14:creationId xmlns:p14="http://schemas.microsoft.com/office/powerpoint/2010/main" val="67028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28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25766" cy="244985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6594"/>
            <a:ext cx="5325766" cy="24659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766" y="0"/>
            <a:ext cx="4716660" cy="245659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766" y="2456594"/>
            <a:ext cx="4716660" cy="24659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893687"/>
            <a:ext cx="3825240" cy="19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29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Tabela</a:t>
            </a:r>
          </a:p>
        </p:txBody>
      </p:sp>
    </p:spTree>
    <p:extLst>
      <p:ext uri="{BB962C8B-B14F-4D97-AF65-F5344CB8AC3E}">
        <p14:creationId xmlns:p14="http://schemas.microsoft.com/office/powerpoint/2010/main" val="21390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3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Estrutura Básica de uma Página HTML</a:t>
            </a:r>
          </a:p>
        </p:txBody>
      </p:sp>
    </p:spTree>
    <p:extLst>
      <p:ext uri="{BB962C8B-B14F-4D97-AF65-F5344CB8AC3E}">
        <p14:creationId xmlns:p14="http://schemas.microsoft.com/office/powerpoint/2010/main" val="18582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30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-6680"/>
            <a:ext cx="6278880" cy="68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31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Conceitos Básicos</a:t>
            </a:r>
          </a:p>
        </p:txBody>
      </p:sp>
    </p:spTree>
    <p:extLst>
      <p:ext uri="{BB962C8B-B14F-4D97-AF65-F5344CB8AC3E}">
        <p14:creationId xmlns:p14="http://schemas.microsoft.com/office/powerpoint/2010/main" val="31594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578A4A6D-E8CE-664C-9C7C-F9CD913EB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Estilo inline</a:t>
            </a:r>
            <a:endParaRPr lang="es-ES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="" xmlns:a16="http://schemas.microsoft.com/office/drawing/2014/main" id="{C702AC8E-5CD8-6248-96F6-B09BA0CF5C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49917"/>
            <a:ext cx="12192000" cy="3514830"/>
          </a:xfrm>
        </p:spPr>
      </p:pic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F8E97F54-0658-BF44-9907-A1C902733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 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quando os estilos CSS são aplicados diretamente dentro da 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abertura de um elemento HTML. No entanto, este tipo de uso das CSS não é recomendado e encontra-se em desuso pelos desenvolvedores WEB. Veja a seguir um exemplo de utilização deste tipo de </a:t>
            </a:r>
            <a:r>
              <a:rPr lang="pt-BR" sz="18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próximo Slide.</a:t>
            </a:r>
            <a:endParaRPr lang="es-ES" sz="1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3792809-A2F1-A149-A9AC-C7EFB84BB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Fique Ligado!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5FAEAC09-C862-404E-A5DB-BE597CEF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871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578A4A6D-E8CE-664C-9C7C-F9CD913EB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Estilo inline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3792809-A2F1-A149-A9AC-C7EFB84BB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Fique Ligado!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5FAEAC09-C862-404E-A5DB-BE597CEF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33</a:t>
            </a:fld>
            <a:endParaRPr lang="es-E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19"/>
            <a:ext cx="12192000" cy="68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578A4A6D-E8CE-664C-9C7C-F9CD913EB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Estilo incorporado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="" xmlns:a16="http://schemas.microsoft.com/office/drawing/2014/main" id="{C702AC8E-5CD8-6248-96F6-B09BA0CF5C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49917"/>
            <a:ext cx="12192000" cy="3514830"/>
          </a:xfrm>
        </p:spPr>
      </p:pic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F8E97F54-0658-BF44-9907-A1C902733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estilo incorporado também não é o mais indicado e recomendado, uma vez que estilos escritos desta forma ficam restritos a um único documento, não sendo possível a sua reutilização em outras páginas do projeto WEB.</a:t>
            </a:r>
          </a:p>
          <a:p>
            <a:pPr algn="just"/>
            <a:endParaRPr lang="pt-BR" sz="18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método, você declara a folha de estilo diretamente dentro da seção 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documento HTML, utilizando o elemento 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Veja um exemplo a seguir da utilização deste tipo de </a:t>
            </a:r>
            <a:r>
              <a:rPr lang="pt-BR" sz="18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 no próximo Slide.</a:t>
            </a:r>
            <a:endParaRPr lang="es-ES" sz="1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3792809-A2F1-A149-A9AC-C7EFB84BB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Fique Ligado!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5FAEAC09-C862-404E-A5DB-BE597CEF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37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35</a:t>
            </a:fld>
            <a:endParaRPr lang="es-E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5"/>
            <a:ext cx="12192000" cy="68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36</a:t>
            </a:fld>
            <a:endParaRPr lang="es-E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92" y="-24234"/>
            <a:ext cx="4235508" cy="68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578A4A6D-E8CE-664C-9C7C-F9CD913EB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Estilo externo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="" xmlns:a16="http://schemas.microsoft.com/office/drawing/2014/main" id="{C702AC8E-5CD8-6248-96F6-B09BA0CF5C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49917"/>
            <a:ext cx="12192000" cy="3514830"/>
          </a:xfrm>
        </p:spPr>
      </p:pic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F8E97F54-0658-BF44-9907-A1C902733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ln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</a:rPr>
              <a:t>Este tipo de uso de CSS em documentos HTML é o mais indicado e recomendado. Neste tipo, os códigos CSS ficam em um documento externo ao documento HTML, separando assim as camadas de estrutura e apresentação do projeto WEB</a:t>
            </a:r>
            <a:r>
              <a:rPr lang="pt-BR" sz="18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</a:rPr>
              <a:t>Veja-as a </a:t>
            </a:r>
            <a:r>
              <a:rPr lang="pt-BR" sz="1800" dirty="0" smtClean="0">
                <a:solidFill>
                  <a:schemeClr val="accent6">
                    <a:lumMod val="75000"/>
                  </a:schemeClr>
                </a:solidFill>
              </a:rPr>
              <a:t>seguir no próximo Slide.</a:t>
            </a:r>
            <a:endParaRPr lang="es-E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3792809-A2F1-A149-A9AC-C7EFB84BB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Fique Ligado!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5FAEAC09-C862-404E-A5DB-BE597CEF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91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38</a:t>
            </a:fld>
            <a:endParaRPr lang="es-E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7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39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 Práticos</a:t>
            </a:r>
          </a:p>
        </p:txBody>
      </p:sp>
    </p:spTree>
    <p:extLst>
      <p:ext uri="{BB962C8B-B14F-4D97-AF65-F5344CB8AC3E}">
        <p14:creationId xmlns:p14="http://schemas.microsoft.com/office/powerpoint/2010/main" val="42546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22072"/>
              </p:ext>
            </p:extLst>
          </p:nvPr>
        </p:nvGraphicFramePr>
        <p:xfrm>
          <a:off x="0" y="-1"/>
          <a:ext cx="11763632" cy="1544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Image" r:id="rId4" imgW="16164720" imgH="1815840" progId="Photoshop.Image.13">
                  <p:embed/>
                </p:oleObj>
              </mc:Choice>
              <mc:Fallback>
                <p:oleObj name="Image" r:id="rId4" imgW="16164720" imgH="1815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11763632" cy="1544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988206" y="1395316"/>
            <a:ext cx="5599739" cy="54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40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242" y="0"/>
            <a:ext cx="8064500" cy="68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Seletores</a:t>
            </a:r>
          </a:p>
        </p:txBody>
      </p:sp>
    </p:spTree>
    <p:extLst>
      <p:ext uri="{BB962C8B-B14F-4D97-AF65-F5344CB8AC3E}">
        <p14:creationId xmlns:p14="http://schemas.microsoft.com/office/powerpoint/2010/main" val="14827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42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944" y="0"/>
            <a:ext cx="2777056" cy="16518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1" y="0"/>
            <a:ext cx="6565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310AA7E4-CF6D-4540-897B-4C5E9EF97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1D41F1F-BA72-4883-B097-9F07A254C335}"/>
              </a:ext>
            </a:extLst>
          </p:cNvPr>
          <p:cNvSpPr txBox="1"/>
          <p:nvPr/>
        </p:nvSpPr>
        <p:spPr>
          <a:xfrm>
            <a:off x="476588" y="5582163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2800" b="1">
                <a:gradFill>
                  <a:gsLst>
                    <a:gs pos="50000">
                      <a:srgbClr val="00ABBD"/>
                    </a:gs>
                    <a:gs pos="0">
                      <a:srgbClr val="1478FF"/>
                    </a:gs>
                    <a:gs pos="100000">
                      <a:srgbClr val="9AAE04"/>
                    </a:gs>
                  </a:gsLst>
                  <a:lin ang="0" scaled="0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fontAlgn="t"/>
            <a:r>
              <a:rPr lang="pt-BR" dirty="0" err="1" smtClean="0"/>
              <a:t>JavaScript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5F7E2B6F-6578-4209-ADB2-1F858F64010C}"/>
              </a:ext>
            </a:extLst>
          </p:cNvPr>
          <p:cNvSpPr txBox="1"/>
          <p:nvPr/>
        </p:nvSpPr>
        <p:spPr>
          <a:xfrm>
            <a:off x="10426206" y="576335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2000" b="1" dirty="0">
                <a:solidFill>
                  <a:srgbClr val="505050"/>
                </a:solidFill>
              </a:rPr>
              <a:t>Bradesco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4027826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44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Conceitos Importantes</a:t>
            </a:r>
          </a:p>
        </p:txBody>
      </p:sp>
    </p:spTree>
    <p:extLst>
      <p:ext uri="{BB962C8B-B14F-4D97-AF65-F5344CB8AC3E}">
        <p14:creationId xmlns:p14="http://schemas.microsoft.com/office/powerpoint/2010/main" val="109985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45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DOM: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3" y="1700784"/>
            <a:ext cx="10771632" cy="50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3"/>
            <a:ext cx="12192000" cy="68343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7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119"/>
            <a:ext cx="12192000" cy="68721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63"/>
            <a:ext cx="12192000" cy="685956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5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29"/>
            <a:ext cx="12192000" cy="677577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2720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6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50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855042" y="5807201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Mocha,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LiveScript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Jscript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EcmaScript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94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51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Declaração de Variável</a:t>
            </a:r>
          </a:p>
        </p:txBody>
      </p:sp>
    </p:spTree>
    <p:extLst>
      <p:ext uri="{BB962C8B-B14F-4D97-AF65-F5344CB8AC3E}">
        <p14:creationId xmlns:p14="http://schemas.microsoft.com/office/powerpoint/2010/main" val="114366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05" y="856096"/>
            <a:ext cx="8420533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582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50" y="9144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2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54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9"/>
            <a:ext cx="12192000" cy="68407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150" y="301244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8"/>
            <a:ext cx="12192000" cy="68616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650" y="-3648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57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1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3"/>
            <a:ext cx="12192000" cy="68543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8" y="4995907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6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8" y="5129721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9"/>
            <a:ext cx="12192001" cy="683456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99887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60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7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637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8" y="5129721"/>
            <a:ext cx="1911350" cy="50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138" y="133974"/>
            <a:ext cx="1911350" cy="508355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413" y="493586"/>
            <a:ext cx="3594710" cy="567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63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Diferença entre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Undefined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3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64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</a:p>
        </p:txBody>
      </p:sp>
    </p:spTree>
    <p:extLst>
      <p:ext uri="{BB962C8B-B14F-4D97-AF65-F5344CB8AC3E}">
        <p14:creationId xmlns:p14="http://schemas.microsoft.com/office/powerpoint/2010/main" val="38850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87"/>
            <a:ext cx="12192001" cy="68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66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89"/>
            <a:ext cx="12192000" cy="68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8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67</a:t>
            </a:fld>
            <a:endParaRPr lang="es-PE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16" y="159758"/>
            <a:ext cx="7506929" cy="6517785"/>
          </a:xfrm>
          <a:prstGeom prst="rect">
            <a:avLst/>
          </a:prstGeom>
        </p:spPr>
      </p:pic>
      <p:pic>
        <p:nvPicPr>
          <p:cNvPr id="7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68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698" y="-1"/>
            <a:ext cx="9317820" cy="68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0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69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Funções</a:t>
            </a:r>
          </a:p>
        </p:txBody>
      </p:sp>
    </p:spTree>
    <p:extLst>
      <p:ext uri="{BB962C8B-B14F-4D97-AF65-F5344CB8AC3E}">
        <p14:creationId xmlns:p14="http://schemas.microsoft.com/office/powerpoint/2010/main" val="398122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634" cy="6858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99887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0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"/>
            <a:ext cx="10899058" cy="6821712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70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86" y="62255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698" y="-6208"/>
            <a:ext cx="10921988" cy="684971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71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86" y="62255"/>
            <a:ext cx="266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3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72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25" y="62255"/>
            <a:ext cx="266065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603"/>
            <a:ext cx="10073148" cy="68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8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73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65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74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25" y="62255"/>
            <a:ext cx="26606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9262523" cy="68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75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25" y="62255"/>
            <a:ext cx="266065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530"/>
            <a:ext cx="9556392" cy="68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6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76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25" y="62255"/>
            <a:ext cx="266065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2255"/>
            <a:ext cx="9448801" cy="66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0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07"/>
            <a:ext cx="12192000" cy="68497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77</a:t>
            </a:fld>
            <a:endParaRPr lang="es-PE"/>
          </a:p>
        </p:txBody>
      </p:sp>
      <p:pic>
        <p:nvPicPr>
          <p:cNvPr id="7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25" y="62255"/>
            <a:ext cx="266065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255"/>
            <a:ext cx="9873462" cy="67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7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78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var,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30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79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Conceito de Desestruturação</a:t>
            </a:r>
          </a:p>
        </p:txBody>
      </p:sp>
    </p:spTree>
    <p:extLst>
      <p:ext uri="{BB962C8B-B14F-4D97-AF65-F5344CB8AC3E}">
        <p14:creationId xmlns:p14="http://schemas.microsoft.com/office/powerpoint/2010/main" val="15353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120" y="0"/>
            <a:ext cx="1938856" cy="11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80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Spread</a:t>
            </a:r>
          </a:p>
        </p:txBody>
      </p:sp>
    </p:spTree>
    <p:extLst>
      <p:ext uri="{BB962C8B-B14F-4D97-AF65-F5344CB8AC3E}">
        <p14:creationId xmlns:p14="http://schemas.microsoft.com/office/powerpoint/2010/main" val="276666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81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82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Manipulando a DOM</a:t>
            </a:r>
          </a:p>
        </p:txBody>
      </p:sp>
    </p:spTree>
    <p:extLst>
      <p:ext uri="{BB962C8B-B14F-4D97-AF65-F5344CB8AC3E}">
        <p14:creationId xmlns:p14="http://schemas.microsoft.com/office/powerpoint/2010/main" val="27554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310AA7E4-CF6D-4540-897B-4C5E9EF97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73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CD426F5-4D83-495C-A9CA-4A809FDE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9144"/>
            <a:ext cx="266065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1D41F1F-BA72-4883-B097-9F07A254C335}"/>
              </a:ext>
            </a:extLst>
          </p:cNvPr>
          <p:cNvSpPr txBox="1"/>
          <p:nvPr/>
        </p:nvSpPr>
        <p:spPr>
          <a:xfrm>
            <a:off x="476588" y="5582163"/>
            <a:ext cx="3615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2800" b="1">
                <a:gradFill>
                  <a:gsLst>
                    <a:gs pos="50000">
                      <a:srgbClr val="00ABBD"/>
                    </a:gs>
                    <a:gs pos="0">
                      <a:srgbClr val="1478FF"/>
                    </a:gs>
                    <a:gs pos="100000">
                      <a:srgbClr val="9AAE04"/>
                    </a:gs>
                  </a:gsLst>
                  <a:lin ang="0" scaled="0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fontAlgn="t"/>
            <a:r>
              <a:rPr lang="es-PE" dirty="0" smtClean="0"/>
              <a:t>Material </a:t>
            </a:r>
            <a:r>
              <a:rPr lang="pt-BR" dirty="0" smtClean="0"/>
              <a:t>Didático</a:t>
            </a:r>
            <a:endParaRPr lang="pt-BR" dirty="0"/>
          </a:p>
          <a:p>
            <a:r>
              <a:rPr lang="pt-BR" dirty="0" smtClean="0"/>
              <a:t>Angular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5F7E2B6F-6578-4209-ADB2-1F858F64010C}"/>
              </a:ext>
            </a:extLst>
          </p:cNvPr>
          <p:cNvSpPr txBox="1"/>
          <p:nvPr/>
        </p:nvSpPr>
        <p:spPr>
          <a:xfrm>
            <a:off x="10426206" y="576335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2000" b="1" dirty="0">
                <a:solidFill>
                  <a:srgbClr val="505050"/>
                </a:solidFill>
              </a:rPr>
              <a:t>Bradesco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4027826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84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99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2" y="1399916"/>
            <a:ext cx="8534237" cy="545808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ubtítulo 22"/>
          <p:cNvSpPr>
            <a:spLocks noGrp="1"/>
          </p:cNvSpPr>
          <p:nvPr>
            <p:ph type="subTitle" idx="1"/>
          </p:nvPr>
        </p:nvSpPr>
        <p:spPr>
          <a:xfrm>
            <a:off x="5538159" y="6125689"/>
            <a:ext cx="2234242" cy="50895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1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85</a:t>
            </a:fld>
            <a:endParaRPr lang="es-PE"/>
          </a:p>
        </p:txBody>
      </p:sp>
      <p:sp>
        <p:nvSpPr>
          <p:cNvPr id="26" name="Subtítulo 22"/>
          <p:cNvSpPr txBox="1">
            <a:spLocks/>
          </p:cNvSpPr>
          <p:nvPr/>
        </p:nvSpPr>
        <p:spPr>
          <a:xfrm>
            <a:off x="7919050" y="6010557"/>
            <a:ext cx="4126301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ao Framework Angular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2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578A4A6D-E8CE-664C-9C7C-F9CD913EB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Versões do Angular</a:t>
            </a:r>
            <a:endParaRPr lang="es-ES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="" xmlns:a16="http://schemas.microsoft.com/office/drawing/2014/main" id="{C702AC8E-5CD8-6248-96F6-B09BA0CF5C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49917"/>
            <a:ext cx="12192000" cy="3514830"/>
          </a:xfrm>
        </p:spPr>
      </p:pic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F8E97F54-0658-BF44-9907-A1C902733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Antes de tudo, devemos salientar que Angular e AngularJS são frameworks muito distintos, o AngularJS é baseado em JavaScript, o Angular2+ ou seja da versão dois em diante agora é baseado em TypeScript que é uma linguagem da Microsoft muito em alta no momento, já utilizada tanto no Front-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quanto no Back-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não somente esta diferença, no Angular não existe mais o “$scope”, nem a necessidade de se trabalhar com Controllers, existe no mesmo o Angular CLI, que é a linha de comandos do Angular onde se pode criar componentes, projetos </a:t>
            </a:r>
            <a:r>
              <a:rPr lang="pt-BR" sz="18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forma automatizada, dentre várias outras diferenças.</a:t>
            </a:r>
            <a:endParaRPr lang="es-ES" sz="1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3792809-A2F1-A149-A9AC-C7EFB84BB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smtClean="0"/>
              <a:t>Fique Ligado!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5FAEAC09-C862-404E-A5DB-BE597CEF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86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839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87</a:t>
            </a:fld>
            <a:endParaRPr lang="es-P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16" y="0"/>
            <a:ext cx="1885681" cy="11041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98015" cy="6858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484372" y="328326"/>
            <a:ext cx="7887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          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146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010074FC-9B68-3646-B02A-B26BBDF4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868C0-15F9-6446-8284-6EA5930D29A1}" type="slidenum">
              <a:rPr lang="es-ES" smtClean="0"/>
              <a:pPr/>
              <a:t>88</a:t>
            </a:fld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6DD65D5-0473-364F-B99D-09E6BD0CC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5B541BAC-34A5-7F4B-A7EA-9A7BD1A2A0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1369528"/>
            <a:ext cx="8926102" cy="4904272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Framework Angular, nem sempre se chamou assim, anteriormente o mesmo era chamado de AngularJS, na sua versão 1.X, à partir 2.X o mesmo foi totalmente reescrito e batizado como Angular sem o “JS”, como já dito algumas diferenças entre eles anteriormente veremos as diferenças das versões dois em diante.</a:t>
            </a:r>
            <a:r>
              <a:rPr lang="pt-BR" sz="12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1200" dirty="0">
                <a:solidFill>
                  <a:schemeClr val="accent6">
                    <a:lumMod val="75000"/>
                  </a:schemeClr>
                </a:solidFill>
              </a:rPr>
            </a:br>
            <a:endParaRPr lang="pt-BR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4ED7EA5A-0F29-C044-986B-78AE88DEB4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70000" lnSpcReduction="20000"/>
          </a:bodyPr>
          <a:lstStyle/>
          <a:p>
            <a:endParaRPr lang="pt-BR" sz="45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5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pt-BR" sz="4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pt-BR" sz="45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pt-BR" sz="45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5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Completa </a:t>
            </a:r>
            <a: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reescrita </a:t>
            </a:r>
            <a:r>
              <a:rPr lang="pt-BR" sz="45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Angular</a:t>
            </a:r>
            <a: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5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5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Escrito completo em TypeScript</a:t>
            </a:r>
            <a: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5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5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Suporte de TypeScript 1.8</a:t>
            </a:r>
            <a: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br>
              <a:rPr lang="pt-BR" sz="45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5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5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Suporte à Mobile.</a:t>
            </a: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89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68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"/>
            <a:ext cx="12192000" cy="682641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9</a:t>
            </a:fld>
            <a:endParaRPr lang="es-PE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120" y="0"/>
            <a:ext cx="1938856" cy="11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7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92500"/>
          </a:bodyPr>
          <a:lstStyle/>
          <a:p>
            <a:endParaRPr lang="pt-BR" sz="45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700" b="1" dirty="0">
                <a:solidFill>
                  <a:schemeClr val="accent6">
                    <a:lumMod val="75000"/>
                  </a:schemeClr>
                </a:solidFill>
              </a:rPr>
              <a:t>Angular </a:t>
            </a:r>
            <a:r>
              <a:rPr lang="pt-BR" sz="3700" b="1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  <a:p>
            <a:endParaRPr lang="pt-BR" sz="37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3700" dirty="0">
                <a:solidFill>
                  <a:schemeClr val="accent6">
                    <a:lumMod val="75000"/>
                  </a:schemeClr>
                </a:solidFill>
              </a:rPr>
              <a:t>O release do Angular 3, não aconteceu. O @angular/</a:t>
            </a:r>
            <a:r>
              <a:rPr lang="pt-BR" sz="3700" dirty="0" err="1">
                <a:solidFill>
                  <a:schemeClr val="accent6">
                    <a:lumMod val="75000"/>
                  </a:schemeClr>
                </a:solidFill>
              </a:rPr>
              <a:t>router</a:t>
            </a:r>
            <a:r>
              <a:rPr lang="pt-BR" sz="3700" dirty="0">
                <a:solidFill>
                  <a:schemeClr val="accent6">
                    <a:lumMod val="75000"/>
                  </a:schemeClr>
                </a:solidFill>
              </a:rPr>
              <a:t> já estava na versão 3 e lançar a versão 4 do </a:t>
            </a:r>
            <a:r>
              <a:rPr lang="pt-BR" sz="3700" dirty="0" err="1">
                <a:solidFill>
                  <a:schemeClr val="accent6">
                    <a:lumMod val="75000"/>
                  </a:schemeClr>
                </a:solidFill>
              </a:rPr>
              <a:t>router</a:t>
            </a:r>
            <a:r>
              <a:rPr lang="pt-BR" sz="3700" dirty="0">
                <a:solidFill>
                  <a:schemeClr val="accent6">
                    <a:lumMod val="75000"/>
                  </a:schemeClr>
                </a:solidFill>
              </a:rPr>
              <a:t> com o Angular na versão 3 iria criar bastante </a:t>
            </a:r>
            <a:r>
              <a:rPr lang="pt-BR" sz="3700" dirty="0" smtClean="0">
                <a:solidFill>
                  <a:schemeClr val="accent6">
                    <a:lumMod val="75000"/>
                  </a:schemeClr>
                </a:solidFill>
              </a:rPr>
              <a:t>confusão entre os Desenvolvedores e demais.</a:t>
            </a:r>
            <a:endParaRPr lang="pt-BR" sz="37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90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363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62500" lnSpcReduction="20000"/>
          </a:bodyPr>
          <a:lstStyle/>
          <a:p>
            <a:endParaRPr lang="pt-BR" sz="4500" b="1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4</a:t>
            </a:r>
          </a:p>
          <a:p>
            <a:r>
              <a:rPr lang="pt-BR" sz="48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  <a:p>
            <a:endParaRPr lang="pt-BR" sz="4000" dirty="0"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>Introdução 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de </a:t>
            </a:r>
            <a:r>
              <a:rPr lang="pt-BR" sz="4000" b="1" dirty="0" err="1">
                <a:solidFill>
                  <a:schemeClr val="accent6">
                    <a:lumMod val="75000"/>
                  </a:schemeClr>
                </a:solidFill>
              </a:rPr>
              <a:t>HttpClient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, uma biblioteca menor, mais </a:t>
            </a: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>poderosa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, e mais fácil de usar, para fazer Solicitações HTTP</a:t>
            </a: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571500" indent="-571500">
              <a:buFontTx/>
              <a:buChar char="-"/>
            </a:pPr>
            <a:endParaRPr lang="pt-BR" sz="4000" dirty="0"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>Compatível 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com TypeScript 2.1 e </a:t>
            </a:r>
            <a:r>
              <a:rPr lang="pt-BR" sz="4000" dirty="0" smtClean="0">
                <a:solidFill>
                  <a:schemeClr val="accent6">
                    <a:lumMod val="75000"/>
                  </a:schemeClr>
                </a:solidFill>
              </a:rPr>
              <a:t>2.2</a:t>
            </a:r>
          </a:p>
          <a:p>
            <a:endParaRPr lang="pt-BR" sz="4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- Animações foram separadas do @angular/core para @angular/</a:t>
            </a:r>
            <a:r>
              <a:rPr lang="pt-BR" sz="4000" dirty="0" err="1">
                <a:solidFill>
                  <a:schemeClr val="accent6">
                    <a:lumMod val="75000"/>
                  </a:schemeClr>
                </a:solidFill>
              </a:rPr>
              <a:t>animation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pt-BR" sz="4000" dirty="0" err="1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 introduzido no *</a:t>
            </a:r>
            <a:r>
              <a:rPr lang="pt-BR" sz="4000" dirty="0" err="1">
                <a:solidFill>
                  <a:schemeClr val="accent6">
                    <a:lumMod val="75000"/>
                  </a:schemeClr>
                </a:solidFill>
              </a:rPr>
              <a:t>ngIf</a:t>
            </a:r>
            <a:r>
              <a:rPr lang="pt-BR" sz="4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91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0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55000" lnSpcReduction="20000"/>
          </a:bodyPr>
          <a:lstStyle/>
          <a:p>
            <a:r>
              <a:rPr lang="pt-BR" sz="4500" b="1" dirty="0">
                <a:solidFill>
                  <a:schemeClr val="accent6">
                    <a:lumMod val="75000"/>
                  </a:schemeClr>
                </a:solidFill>
              </a:rPr>
              <a:t>Angular 5</a:t>
            </a:r>
          </a:p>
          <a:p>
            <a:r>
              <a:rPr lang="pt-BR" sz="4500" b="1" dirty="0">
                <a:solidFill>
                  <a:schemeClr val="accent6">
                    <a:lumMod val="75000"/>
                  </a:schemeClr>
                </a:solidFill>
              </a:rPr>
              <a:t>Novembro de </a:t>
            </a:r>
            <a:r>
              <a:rPr lang="pt-BR" sz="4500" b="1" dirty="0" smtClean="0">
                <a:solidFill>
                  <a:schemeClr val="accent6">
                    <a:lumMod val="75000"/>
                  </a:schemeClr>
                </a:solidFill>
              </a:rPr>
              <a:t>2017</a:t>
            </a:r>
          </a:p>
          <a:p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3600" dirty="0" err="1" smtClean="0">
                <a:solidFill>
                  <a:schemeClr val="accent6">
                    <a:lumMod val="75000"/>
                  </a:schemeClr>
                </a:solidFill>
              </a:rPr>
              <a:t>Otimizador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de Build: Remove código que é desnecessário da sua aplicação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Preserve 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White Space: colocando “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angularCompilerOptions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”: { “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preserveWhitespaces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”: false}` , no 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tsconfig.json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 , você remove espaços em brancos desnecessários, que reduzem o tamanho final do 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bundle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suporte 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ao TypeScript 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2.3</a:t>
            </a:r>
          </a:p>
          <a:p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- Alguns 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LifeCycle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events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 novos no </a:t>
            </a:r>
            <a:r>
              <a:rPr lang="pt-BR" sz="3600" dirty="0" err="1">
                <a:solidFill>
                  <a:schemeClr val="accent6">
                    <a:lumMod val="75000"/>
                  </a:schemeClr>
                </a:solidFill>
              </a:rPr>
              <a:t>Router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 do Angular:</a:t>
            </a:r>
          </a:p>
          <a:p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Compilação melhorada.</a:t>
            </a: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92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80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fontScale="77500" lnSpcReduction="20000"/>
          </a:bodyPr>
          <a:lstStyle/>
          <a:p>
            <a:r>
              <a:rPr lang="pt-BR" sz="3200" b="1" dirty="0">
                <a:solidFill>
                  <a:schemeClr val="accent6">
                    <a:lumMod val="75000"/>
                  </a:schemeClr>
                </a:solidFill>
              </a:rPr>
              <a:t>Angular 6</a:t>
            </a:r>
          </a:p>
          <a:p>
            <a:r>
              <a:rPr lang="pt-BR" sz="3200" b="1" dirty="0">
                <a:solidFill>
                  <a:schemeClr val="accent6">
                    <a:lumMod val="75000"/>
                  </a:schemeClr>
                </a:solidFill>
              </a:rPr>
              <a:t>Abril de </a:t>
            </a:r>
            <a:r>
              <a:rPr lang="pt-BR" sz="3200" b="1" dirty="0" smtClean="0">
                <a:solidFill>
                  <a:schemeClr val="accent6">
                    <a:lumMod val="75000"/>
                  </a:schemeClr>
                </a:solidFill>
              </a:rPr>
              <a:t>2018</a:t>
            </a:r>
          </a:p>
          <a:p>
            <a:endParaRPr lang="pt-BR" sz="3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- Release mais focado nas ferramentas do Angular do que no framework em si.</a:t>
            </a:r>
          </a:p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- Mudou para a versão do RxJS6</a:t>
            </a:r>
          </a:p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- Mudança de &lt;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template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&gt; para &lt;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ng-template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- Registrar o 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provider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: para registrar novo serviço, você importa no módulo e declara dentro do 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providers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pt-BR" sz="3200" dirty="0" smtClean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Uso de 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angular.json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 ao invés de angular-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cli.json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- Suporte à múltiplos projetos: podendo adicionar vários no </a:t>
            </a:r>
            <a:r>
              <a:rPr lang="pt-BR" sz="3200" dirty="0" err="1">
                <a:solidFill>
                  <a:schemeClr val="accent6">
                    <a:lumMod val="75000"/>
                  </a:schemeClr>
                </a:solidFill>
              </a:rPr>
              <a:t>angular.json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93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258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 lnSpcReduction="10000"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Angular 7</a:t>
            </a:r>
          </a:p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Outubro de </a:t>
            </a: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</a:rPr>
              <a:t>2018</a:t>
            </a:r>
          </a:p>
          <a:p>
            <a:endParaRPr lang="pt-BR" sz="2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800" dirty="0" smtClean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Angular 7 suporta o TypeScript 2.9</a:t>
            </a:r>
          </a:p>
          <a:p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- Novo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Pipe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KeyValuePipe</a:t>
            </a:r>
            <a:endParaRPr lang="pt-BR" sz="2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- Novo compilador, Compilador de Compatibilidade (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bgcc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).</a:t>
            </a:r>
          </a:p>
          <a:p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- Nova interface: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DoBootstrap</a:t>
            </a:r>
            <a:endParaRPr lang="pt-BR" sz="2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800" dirty="0" smtClean="0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CLI: Pode iniciar um projeto com SCSS,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Stylus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</a:rPr>
              <a:t> ou </a:t>
            </a:r>
            <a:r>
              <a:rPr lang="pt-BR" sz="2800" dirty="0" err="1">
                <a:solidFill>
                  <a:schemeClr val="accent6">
                    <a:lumMod val="75000"/>
                  </a:schemeClr>
                </a:solidFill>
              </a:rPr>
              <a:t>Less</a:t>
            </a:r>
            <a:endParaRPr lang="pt-BR" sz="2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94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90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3" y="1514444"/>
            <a:ext cx="11564423" cy="5274545"/>
          </a:xfrm>
        </p:spPr>
        <p:txBody>
          <a:bodyPr>
            <a:normAutofit fontScale="25000" lnSpcReduction="20000"/>
          </a:bodyPr>
          <a:lstStyle/>
          <a:p>
            <a:r>
              <a:rPr lang="pt-BR" sz="8000" b="1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Angular 8</a:t>
            </a:r>
          </a:p>
          <a:p>
            <a:r>
              <a:rPr lang="pt-BR" sz="8000" b="1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Março/Abril de </a:t>
            </a:r>
            <a:r>
              <a:rPr lang="pt-BR" sz="8000" b="1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2019</a:t>
            </a:r>
            <a:br>
              <a:rPr lang="pt-BR" sz="8000" b="1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</a:br>
            <a:endParaRPr lang="pt-BR" sz="8000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Menor, mais rápido e fácil de usar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Suporte ao TypeScript 3.2</a:t>
            </a:r>
          </a:p>
          <a:p>
            <a:pPr algn="l"/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Arquivos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Sass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/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Less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para .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css</a:t>
            </a:r>
            <a:endParaRPr lang="pt-BR" sz="8000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Suporte a build com o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Bazel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.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Migração do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Renderer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para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Renderer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2.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Ivy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: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Renderização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de nova geração do Angular, com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bundles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e pacotes muito menores.</a:t>
            </a:r>
          </a:p>
          <a:p>
            <a:pPr algn="l"/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Melhora na migração de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apps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Angular.js para Angular 8.</a:t>
            </a:r>
          </a:p>
          <a:p>
            <a:pPr algn="l"/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Apis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de Build no CLI: com essa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feature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nova conseguimos customizar comandos do Angular CLI </a:t>
            </a:r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/>
            </a:r>
            <a:b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</a:br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/>
            </a:r>
            <a:b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</a:br>
            <a:r>
              <a:rPr lang="pt-BR" sz="8000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   como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ng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build,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ng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test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e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ng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run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.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Imports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dinâmicos nas configurações de rotas.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ng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</a:t>
            </a:r>
            <a:r>
              <a:rPr lang="pt-BR" sz="8000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deploy</a:t>
            </a:r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adicionado ao Angular CLI.</a:t>
            </a:r>
          </a:p>
          <a:p>
            <a:pPr algn="l"/>
            <a:r>
              <a:rPr lang="pt-BR" sz="8000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- Suporte a Node 10.</a:t>
            </a:r>
          </a:p>
          <a:p>
            <a:pPr>
              <a:lnSpc>
                <a:spcPct val="200000"/>
              </a:lnSpc>
            </a:pP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pt-BR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95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770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ítulo 13"/>
          <p:cNvSpPr>
            <a:spLocks noGrp="1"/>
          </p:cNvSpPr>
          <p:nvPr>
            <p:ph type="subTitle" idx="1"/>
          </p:nvPr>
        </p:nvSpPr>
        <p:spPr>
          <a:xfrm>
            <a:off x="279234" y="1514444"/>
            <a:ext cx="10739888" cy="5274545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Angular 9</a:t>
            </a:r>
          </a:p>
          <a:p>
            <a:r>
              <a:rPr lang="pt-BR" sz="3200" b="1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Outubro/Novembro de 2019</a:t>
            </a:r>
            <a:endParaRPr lang="pt-BR" sz="3200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endParaRPr lang="pt-BR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Redução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do tamanho de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bundle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.</a:t>
            </a:r>
          </a:p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Otimização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para os testes, deixando-o mais rápido.</a:t>
            </a:r>
          </a:p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Melhorias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no ambiente de debug.</a:t>
            </a:r>
          </a:p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Melhorias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na 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internacionalização.</a:t>
            </a:r>
            <a:endParaRPr lang="pt-BR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- Melhorias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no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  <a:latin typeface="Aril"/>
              </a:rPr>
              <a:t>binding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Aril"/>
              </a:rPr>
              <a:t> para os estilos de 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Aril"/>
              </a:rPr>
              <a:t>CSS.</a:t>
            </a:r>
            <a:endParaRPr lang="pt-BR" dirty="0">
              <a:solidFill>
                <a:schemeClr val="accent6">
                  <a:lumMod val="75000"/>
                </a:schemeClr>
              </a:solidFill>
              <a:latin typeface="Aril"/>
            </a:endParaRPr>
          </a:p>
          <a:p>
            <a:pPr>
              <a:lnSpc>
                <a:spcPct val="200000"/>
              </a:lnSpc>
            </a:pP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pPr/>
              <a:t>96</a:t>
            </a:fld>
            <a:endParaRPr lang="es-PE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953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441905" y="287320"/>
            <a:ext cx="78874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Introdução ao Framework Front-</a:t>
            </a:r>
            <a:r>
              <a:rPr lang="pt-BR" sz="2400" dirty="0" err="1" smtClean="0">
                <a:solidFill>
                  <a:schemeClr val="bg1"/>
                </a:solidFill>
              </a:rPr>
              <a:t>End</a:t>
            </a:r>
            <a:r>
              <a:rPr lang="pt-BR" sz="2400" dirty="0" smtClean="0">
                <a:solidFill>
                  <a:schemeClr val="bg1"/>
                </a:solidFill>
              </a:rPr>
              <a:t> Angular</a:t>
            </a:r>
          </a:p>
          <a:p>
            <a:r>
              <a:rPr lang="pt-BR" sz="2400" dirty="0" smtClean="0">
                <a:solidFill>
                  <a:schemeClr val="bg1"/>
                </a:solidFill>
              </a:rPr>
              <a:t>       </a:t>
            </a:r>
            <a:r>
              <a:rPr lang="pt-BR" sz="2400" dirty="0" smtClean="0">
                <a:solidFill>
                  <a:srgbClr val="FFFF00"/>
                </a:solidFill>
              </a:rPr>
              <a:t>Overview da História do Angular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9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97</a:t>
            </a:fld>
            <a:endParaRPr lang="es-PE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99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1" y="1981116"/>
            <a:ext cx="11685917" cy="398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98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99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1295"/>
            <a:ext cx="12192000" cy="50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C8D46-CB65-4A94-8FC9-8F8309E1FA65}" type="slidenum">
              <a:rPr lang="es-PE" smtClean="0"/>
              <a:t>99</a:t>
            </a:fld>
            <a:endParaRPr lang="es-P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67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44" y="36"/>
            <a:ext cx="2345756" cy="13952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765" y="1367883"/>
            <a:ext cx="6411069" cy="542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5CA94716C5C5943858BAFC4CCA7CEBA" ma:contentTypeVersion="2" ma:contentTypeDescription="Crie um novo documento." ma:contentTypeScope="" ma:versionID="496551be1dc1950f12ecc08549c9bbfb">
  <xsd:schema xmlns:xsd="http://www.w3.org/2001/XMLSchema" xmlns:xs="http://www.w3.org/2001/XMLSchema" xmlns:p="http://schemas.microsoft.com/office/2006/metadata/properties" xmlns:ns2="14c199fa-8258-45e7-b1a3-9209e4274f48" targetNamespace="http://schemas.microsoft.com/office/2006/metadata/properties" ma:root="true" ma:fieldsID="cb320b78cd39f95f597ce9d44ef3efe5" ns2:_="">
    <xsd:import namespace="14c199fa-8258-45e7-b1a3-9209e4274f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199fa-8258-45e7-b1a3-9209e4274f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2FDC89-D906-44CE-ADA3-A6419CB4385A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14c199fa-8258-45e7-b1a3-9209e4274f48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8E06CE-5C19-4B9D-92D1-F81BE2BCF7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851D17-EA2F-46E7-99B6-7D6D110A24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c199fa-8258-45e7-b1a3-9209e4274f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34266</TotalTime>
  <Words>1462</Words>
  <Application>Microsoft Office PowerPoint</Application>
  <PresentationFormat>Widescreen</PresentationFormat>
  <Paragraphs>483</Paragraphs>
  <Slides>190</Slides>
  <Notes>84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190</vt:i4>
      </vt:variant>
    </vt:vector>
  </HeadingPairs>
  <TitlesOfParts>
    <vt:vector size="198" baseType="lpstr">
      <vt:lpstr>Arial</vt:lpstr>
      <vt:lpstr>Aril</vt:lpstr>
      <vt:lpstr>Calibri</vt:lpstr>
      <vt:lpstr>Century Gothic</vt:lpstr>
      <vt:lpstr>tahoma</vt:lpstr>
      <vt:lpstr>Verdana</vt:lpstr>
      <vt:lpstr>Tema de Office</vt:lpstr>
      <vt:lpstr>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Corporativa 2018</dc:title>
  <dc:creator>Christian Alvarez López</dc:creator>
  <cp:lastModifiedBy>Pablo Pereira Sa</cp:lastModifiedBy>
  <cp:revision>1471</cp:revision>
  <cp:lastPrinted>2020-03-15T22:41:46Z</cp:lastPrinted>
  <dcterms:created xsi:type="dcterms:W3CDTF">2018-08-16T17:36:17Z</dcterms:created>
  <dcterms:modified xsi:type="dcterms:W3CDTF">2020-12-22T16:47:16Z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0x010100F5CA94716C5C5943858BAFC4CCA7CEBA</vt:lpwstr>
  </property>
</Properties>
</file>